
<file path=[Content_Types].xml><?xml version="1.0" encoding="utf-8"?>
<Types xmlns="http://schemas.openxmlformats.org/package/2006/content-types">
  <Default Extension="bin" ContentType="image/x-e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74" r:id="rId13"/>
    <p:sldId id="272" r:id="rId14"/>
    <p:sldId id="263" r:id="rId15"/>
    <p:sldId id="264" r:id="rId16"/>
    <p:sldId id="265" r:id="rId17"/>
    <p:sldId id="267" r:id="rId18"/>
    <p:sldId id="268" r:id="rId19"/>
    <p:sldId id="269" r:id="rId20"/>
    <p:sldId id="273" r:id="rId21"/>
    <p:sldId id="270" r:id="rId22"/>
    <p:sldId id="271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DFC61-AC65-492B-BDF8-B0C99439D4D6}" v="20" dt="2025-09-19T10:09:22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2" autoAdjust="0"/>
  </p:normalViewPr>
  <p:slideViewPr>
    <p:cSldViewPr snapToGrid="0" showGuides="1">
      <p:cViewPr varScale="1">
        <p:scale>
          <a:sx n="123" d="100"/>
          <a:sy n="123" d="100"/>
        </p:scale>
        <p:origin x="132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/>
              <a:pPr/>
              <a:t>19/09/2025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
Poll Title: Do not modify the notes in this section to avoid tampering with the Poll Everywhere activity.
More info at polleverywhere.com/support
Blasimme &amp; Vayena nævner at sammenkøring af omiske data og helbredsdata kan føre til urimelig diskrimination ifm. sundhedsforsikring. Er dette et reelt problem? Hvad kunne være eksempler?
https://www.polleverywhere.com/free_text_polls/rcYK6VGz8uUTDosSXKFxV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8EB4B76-DA0A-48FE-A87C-EDA35932BC2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9697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
Poll Title: Do not modify the notes in this section to avoid tampering with the Poll Everywhere activity.
More info at polleverywhere.com/support
Blasimme &amp; Vayena kalder det etisk problematisk hvis en patients humør konstant overvåges, fordi det "strider mod et pluralistisk liberalt samfunds værdier". Er dette korrekt? Brug et eksempel!
https://www.polleverywhere.com/free_text_polls/D0OOyeQcBWs1q1d6mAGlm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7AC2D9CA-631F-EEB1-9345-8948EE2679F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086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
Poll Title: Do not modify the notes in this section to avoid tampering with the Poll Everywhere activity.
More info at polleverywhere.com/support
Blasimme &amp; Vayena kalder skræddersyet nudging et "Orwelliansk indgreb i den personlige frihed". Har de ret? Brug et eksempel!
https://www.polleverywhere.com/free_text_polls/QiMhNvqdLNvXYxzYMYZEa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1B5C2CA-6607-6EBF-09FB-37D83224830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348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
Poll Title: Do not modify the notes in this section to avoid tampering with the Poll Everywhere activity.
More info at polleverywhere.com/support
Stop Killer Robots er forpligtede på at selv MinAI vil føre til en farlig forråelse i krigsstrategisk tænkning . Er du enig? Brug gerne et eksempel!
https://www.polleverywhere.com/free_text_polls/wDZBg1jy6xacf7oWcgvkW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DFA64366-B8C9-80DF-CBAD-3E00BB0A29E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7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9384" y="1760373"/>
            <a:ext cx="10069011" cy="4070408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9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3" name="Date Placeholder 14">
            <a:extLst>
              <a:ext uri="{FF2B5EF4-FFF2-40B4-BE49-F238E27FC236}">
                <a16:creationId xmlns:a16="http://schemas.microsoft.com/office/drawing/2014/main" id="{5161ABAB-6DB4-433A-ACC8-A0EC0AACA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BC3A8B03-9EA5-416E-BD54-B87E6C4A6781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033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lede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9300" cy="6858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  <a:endParaRPr lang="da-DK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92401" y="1076109"/>
            <a:ext cx="4680000" cy="1822734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overskrift, maksimalt 3 linjer</a:t>
            </a:r>
            <a:endParaRPr lang="da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92400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pic>
        <p:nvPicPr>
          <p:cNvPr id="20" name="Logo black">
            <a:extLst>
              <a:ext uri="{FF2B5EF4-FFF2-40B4-BE49-F238E27FC236}">
                <a16:creationId xmlns:a16="http://schemas.microsoft.com/office/drawing/2014/main" id="{1421C492-A651-4EE4-BB8B-C6886E7B5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00" y="6294893"/>
            <a:ext cx="784800" cy="211840"/>
          </a:xfrm>
          <a:prstGeom prst="rect">
            <a:avLst/>
          </a:prstGeom>
        </p:spPr>
      </p:pic>
      <p:sp>
        <p:nvSpPr>
          <p:cNvPr id="30" name="Date Placeholder 14">
            <a:extLst>
              <a:ext uri="{FF2B5EF4-FFF2-40B4-BE49-F238E27FC236}">
                <a16:creationId xmlns:a16="http://schemas.microsoft.com/office/drawing/2014/main" id="{2C4B35A0-F8F7-420F-9E06-CC0AAAA0B84F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77BCC6E7-9279-FA89-A785-CF0077EE4743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07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lede og tekst (C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710399" y="1700213"/>
            <a:ext cx="4677070" cy="1436392"/>
          </a:xfrm>
        </p:spPr>
        <p:txBody>
          <a:bodyPr/>
          <a:lstStyle>
            <a:lvl1pPr>
              <a:defRPr sz="4800"/>
            </a:lvl1pPr>
          </a:lstStyle>
          <a:p>
            <a:r>
              <a:rPr lang="da-DK" dirty="0"/>
              <a:t>Overskrift i </a:t>
            </a:r>
            <a:r>
              <a:rPr lang="da-DK" dirty="0" err="1"/>
              <a:t>maks</a:t>
            </a:r>
            <a:r>
              <a:rPr lang="da-DK" dirty="0"/>
              <a:t> 2 linjer</a:t>
            </a:r>
            <a:endParaRPr lang="da-DK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FAAEFF0-FCE4-48D6-A0D1-A458F3CD3E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02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21E6D3-406B-4DA0-9B5A-6A2F208BAF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0399" y="452437"/>
            <a:ext cx="4659277" cy="790493"/>
          </a:xfrm>
        </p:spPr>
        <p:txBody>
          <a:bodyPr anchor="b" anchorCtr="0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da-DK" dirty="0"/>
              <a:t>Klik for at indsætte tekst (f.eks. job titel)</a:t>
            </a:r>
            <a:endParaRPr lang="da-DK"/>
          </a:p>
        </p:txBody>
      </p:sp>
      <p:sp>
        <p:nvSpPr>
          <p:cNvPr id="10" name="Pladsholder til billede 3"/>
          <p:cNvSpPr>
            <a:spLocks noGrp="1"/>
          </p:cNvSpPr>
          <p:nvPr>
            <p:ph type="pic" sz="quarter" idx="13" hasCustomPrompt="1"/>
          </p:nvPr>
        </p:nvSpPr>
        <p:spPr>
          <a:xfrm>
            <a:off x="411163" y="1016000"/>
            <a:ext cx="4043879" cy="4804038"/>
          </a:xfrm>
          <a:noFill/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  <a:endParaRPr lang="da-DK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4AC2696B-BD55-4932-A36E-BCC4318F22B0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91D0A-163E-46D9-B4AE-DA279145732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9685AE-678B-466E-B97B-590BC795CF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  <p:pic>
        <p:nvPicPr>
          <p:cNvPr id="13" name="Logo black">
            <a:extLst>
              <a:ext uri="{FF2B5EF4-FFF2-40B4-BE49-F238E27FC236}">
                <a16:creationId xmlns:a16="http://schemas.microsoft.com/office/drawing/2014/main" id="{16CDF92D-C78F-4CBE-853B-4E3CD39D2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84BAC96C-D3F0-4589-BA68-661284F36D77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2234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C5FF5C-5A1F-4EF8-85A8-E1370E4FA7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  <a:endParaRPr lang="da-DK"/>
          </a:p>
        </p:txBody>
      </p:sp>
      <p:sp>
        <p:nvSpPr>
          <p:cNvPr id="17" name="Date Placeholder 14">
            <a:extLst>
              <a:ext uri="{FF2B5EF4-FFF2-40B4-BE49-F238E27FC236}">
                <a16:creationId xmlns:a16="http://schemas.microsoft.com/office/drawing/2014/main" id="{360EC57D-D72D-43A3-90BC-3ACC9F8BC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36B2A848-B2AD-472A-AC10-0002D162D52D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D6F82-73FC-4F13-BFEC-9200E77E15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8304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71C01-3350-42F9-9392-0F3379095A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932902" y="1700213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Indsæt logo: Vælg pladsholderen, indsæt logo via Templafy/Billeder</a:t>
            </a:r>
            <a:endParaRPr lang="da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A09C85-3CCC-44AB-A808-AA96845B1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32902" y="2733129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1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da-DK"/>
              <a:t>Klik for at tilføje overskrift</a:t>
            </a:r>
          </a:p>
          <a:p>
            <a:pPr lvl="1"/>
            <a:r>
              <a:rPr lang="da-DK"/>
              <a:t>Second level</a:t>
            </a:r>
          </a:p>
          <a:p>
            <a:pPr lvl="2"/>
            <a:endParaRPr lang="da-D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35B7FD-E0E2-4581-BAC7-8858E530AF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934000" y="4012975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Indsæt logo: Vælg pladsholderen, indsæt logo via Templafy/Billeder</a:t>
            </a:r>
            <a:endParaRPr lang="da-DK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2C92166-E723-47D5-9A87-3354EB28C4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32112" y="509324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252000" indent="0">
              <a:buNone/>
              <a:defRPr/>
            </a:lvl3pPr>
          </a:lstStyle>
          <a:p>
            <a:pPr lvl="0"/>
            <a:r>
              <a:rPr lang="da-DK" dirty="0"/>
              <a:t>Klik for at </a:t>
            </a:r>
            <a:r>
              <a:rPr lang="da-DK"/>
              <a:t>tilføje overskrift</a:t>
            </a:r>
          </a:p>
          <a:p>
            <a:pPr lvl="1"/>
            <a:r>
              <a:rPr lang="da-DK"/>
              <a:t>Second level</a:t>
            </a:r>
            <a:endParaRPr lang="da-DK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23DA26-37CC-4CA7-8253-FD9AB459D2E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74740" y="1700213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  <a:lvl2pPr marL="252000" indent="0">
              <a:buNone/>
              <a:defRPr sz="1000"/>
            </a:lvl2pPr>
          </a:lstStyle>
          <a:p>
            <a:pPr lvl="0"/>
            <a:r>
              <a:rPr lang="da-DK" dirty="0"/>
              <a:t>Indsæt logo: Vælg pladsholderen, indsæt logo via Templafy/Billeder</a:t>
            </a:r>
            <a:endParaRPr lang="da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682726-03AB-4490-8664-993881FA0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663" y="273240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da-DK" dirty="0"/>
              <a:t>Klik for at </a:t>
            </a:r>
            <a:r>
              <a:rPr lang="da-DK"/>
              <a:t>tilføje overskrift</a:t>
            </a:r>
          </a:p>
          <a:p>
            <a:pPr lvl="1"/>
            <a:r>
              <a:rPr lang="da-DK"/>
              <a:t>Second level</a:t>
            </a:r>
          </a:p>
          <a:p>
            <a:pPr lvl="2"/>
            <a:endParaRPr lang="da-DK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62625AB-198B-4F37-9382-C78FD9118D5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59663" y="4012975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Indsæt logo: Vælg pladsholderen, indsæt logo via Templafy/Billeder</a:t>
            </a:r>
            <a:endParaRPr lang="da-DK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8AE7F93-F2C6-4199-8D16-CFB4D977F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73948" y="509324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da-DK" dirty="0"/>
              <a:t>Klik for at </a:t>
            </a:r>
            <a:r>
              <a:rPr lang="da-DK"/>
              <a:t>tilføje overskrift</a:t>
            </a:r>
          </a:p>
          <a:p>
            <a:pPr lvl="1"/>
            <a:r>
              <a:rPr lang="da-DK"/>
              <a:t>Second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3E6A-A4F4-491B-846E-1DACC83D9B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8E8B2-EC82-4BE1-85C6-8F272596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2921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F8A6A9-890A-4EA2-8FA4-EA834B1A12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05F52FC-7E26-46C0-8E8B-4445D500B9C7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B1D99-4B52-4731-AEC4-C722464A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452C39-88DE-4155-8ED8-643714B1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FEBACFD-7BD4-CED3-347B-FB0E5FEA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C97009AC-5B46-E46F-A671-244A6E077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281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A9A-6ADC-4F72-A312-ED1DBEF0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028246"/>
            <a:ext cx="10962000" cy="671967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11163" y="1989138"/>
            <a:ext cx="10961237" cy="38644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pic>
        <p:nvPicPr>
          <p:cNvPr id="22" name="Logo black">
            <a:extLst>
              <a:ext uri="{FF2B5EF4-FFF2-40B4-BE49-F238E27FC236}">
                <a16:creationId xmlns:a16="http://schemas.microsoft.com/office/drawing/2014/main" id="{CAAF367F-3818-457C-9EE1-320E9050A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779A9-E4FE-4412-9D9E-BF5BF84D02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49DE-6D77-480D-A4A9-E2E53BE1CE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1292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rt 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BCAF46D-9983-4AEE-9B8A-24654CDEDDB0}"/>
              </a:ext>
            </a:extLst>
          </p:cNvPr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a-DK" sz="160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9384" y="1760373"/>
            <a:ext cx="10069011" cy="4070408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9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pic>
        <p:nvPicPr>
          <p:cNvPr id="7" name="Logo black">
            <a:extLst>
              <a:ext uri="{FF2B5EF4-FFF2-40B4-BE49-F238E27FC236}">
                <a16:creationId xmlns:a16="http://schemas.microsoft.com/office/drawing/2014/main" id="{E6E48129-FB3C-4F39-A5A1-63313B41D3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6296400"/>
            <a:ext cx="786874" cy="212400"/>
          </a:xfrm>
          <a:prstGeom prst="rect">
            <a:avLst/>
          </a:prstGeom>
        </p:spPr>
      </p:pic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D4E1389B-CA3B-4709-956D-F396D960B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8A94F1C1-AE36-4BBA-B958-8FC614A9472A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C6B8E24-66E4-1DDA-ADCF-C1D6EB952142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752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C5FF5C-5A1F-4EF8-85A8-E1370E4FA7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pic>
        <p:nvPicPr>
          <p:cNvPr id="13" name="Logo black">
            <a:extLst>
              <a:ext uri="{FF2B5EF4-FFF2-40B4-BE49-F238E27FC236}">
                <a16:creationId xmlns:a16="http://schemas.microsoft.com/office/drawing/2014/main" id="{8790A71A-B09B-4B5F-9D31-846A17201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7" name="Date Placeholder 14">
            <a:extLst>
              <a:ext uri="{FF2B5EF4-FFF2-40B4-BE49-F238E27FC236}">
                <a16:creationId xmlns:a16="http://schemas.microsoft.com/office/drawing/2014/main" id="{D63CFED0-47FC-4852-81C1-6B705FD6417D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69D838CB-E753-1CD5-AF9E-101E63EE7002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40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A915360E-F247-49FB-821B-5399F13264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  <a:endParaRPr lang="da-DK"/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FB068F22-0263-44BB-8333-C5643293F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2D08A2CA-4B19-4B39-B540-F97244C446A4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00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41ADC-5992-4476-8E55-8A709AA1B4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73356" y="1700212"/>
            <a:ext cx="4693920" cy="41417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id="{BBCDE8CE-8147-4B12-B358-7B7ACA92F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ACE2053-07AA-42FA-A789-E1430CAF798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BB1C-1FE3-42F2-ACED-70B066406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096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A9A-6ADC-4F72-A312-ED1DBEF0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028246"/>
            <a:ext cx="5366267" cy="1884283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56000" y="1028246"/>
            <a:ext cx="5216400" cy="48253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pic>
        <p:nvPicPr>
          <p:cNvPr id="22" name="Logo black">
            <a:extLst>
              <a:ext uri="{FF2B5EF4-FFF2-40B4-BE49-F238E27FC236}">
                <a16:creationId xmlns:a16="http://schemas.microsoft.com/office/drawing/2014/main" id="{CAAF367F-3818-457C-9EE1-320E9050A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779A9-E4FE-4412-9D9E-BF5BF84D02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49DE-6D77-480D-A4A9-E2E53BE1CE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77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hold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2202" y="1006605"/>
            <a:ext cx="4680000" cy="193833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99C08-64C3-4ADA-9CD2-FBE2ED8551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2202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pic>
        <p:nvPicPr>
          <p:cNvPr id="16" name="Logo black">
            <a:extLst>
              <a:ext uri="{FF2B5EF4-FFF2-40B4-BE49-F238E27FC236}">
                <a16:creationId xmlns:a16="http://schemas.microsoft.com/office/drawing/2014/main" id="{B52757AD-346A-4AA0-A5D6-36F8B1FE48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A09FC7B4-885C-4F9D-BD71-AE2FBDB3869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FEE58-0FE9-4218-904C-188D46CD214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2" y="1000443"/>
            <a:ext cx="5077365" cy="48531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  <a:endParaRPr lang="da-DK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F302217-B569-449A-8422-B6650C9BB08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8D7263E-B2E5-4CB9-9AAF-C0006E4A04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D1BE9BA7-ED5E-4943-A249-9704A0A8F736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54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9A67-E62D-400C-BC42-A3A96AAED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1028247"/>
            <a:ext cx="2502000" cy="432000"/>
          </a:xfrm>
        </p:spPr>
        <p:txBody>
          <a:bodyPr/>
          <a:lstStyle>
            <a:lvl1pPr>
              <a:lnSpc>
                <a:spcPct val="110000"/>
              </a:lnSpc>
              <a:defRPr sz="1200"/>
            </a:lvl1pPr>
          </a:lstStyle>
          <a:p>
            <a:r>
              <a:rPr lang="da-DK" noProof="0" dirty="0"/>
              <a:t>Klik for at tilføje underoverskrift</a:t>
            </a:r>
            <a:endParaRPr lang="da-DK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0E8CAC-51BD-4862-8B6E-BD3E315677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1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5135A09-8F8A-4D87-8C43-B3A0A80BE2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73164" y="1028246"/>
            <a:ext cx="2502000" cy="432000"/>
          </a:xfrm>
        </p:spPr>
        <p:txBody>
          <a:bodyPr/>
          <a:lstStyle>
            <a:lvl1pPr marL="0" indent="0" algn="l">
              <a:buNone/>
              <a:defRPr sz="1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noProof="0" dirty="0"/>
              <a:t>Klik for at tilføje underoverskrift</a:t>
            </a:r>
            <a:endParaRPr lang="da-DK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2D92C6-668E-491E-B394-72897FAB308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73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F1B1F1-CA40-4EA4-AB68-69DBBD61ED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35163" y="1028246"/>
            <a:ext cx="2502000" cy="432000"/>
          </a:xfrm>
        </p:spPr>
        <p:txBody>
          <a:bodyPr/>
          <a:lstStyle>
            <a:lvl1pPr marL="0" indent="0">
              <a:buNone/>
              <a:defRPr sz="1200" b="1"/>
            </a:lvl1pPr>
            <a:lvl2pPr marL="252000" indent="0">
              <a:buNone/>
              <a:defRPr/>
            </a:lvl2pPr>
          </a:lstStyle>
          <a:p>
            <a:pPr lvl="0"/>
            <a:r>
              <a:rPr lang="da-DK" noProof="0" dirty="0"/>
              <a:t>Klik for at tilføje underoverskrift</a:t>
            </a:r>
            <a:endParaRPr lang="da-DK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DBEE0FF-2C0E-499E-ACAF-B6F421AF13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35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091117C-5AED-4416-88BA-F1C88ACD7A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7162" y="1028247"/>
            <a:ext cx="2502000" cy="432000"/>
          </a:xfrm>
        </p:spPr>
        <p:txBody>
          <a:bodyPr/>
          <a:lstStyle>
            <a:lvl1pPr marL="0" indent="0">
              <a:buNone/>
              <a:defRPr sz="1200" b="1"/>
            </a:lvl1pPr>
            <a:lvl2pPr marL="252000" indent="0">
              <a:buNone/>
              <a:defRPr/>
            </a:lvl2pPr>
          </a:lstStyle>
          <a:p>
            <a:pPr lvl="0"/>
            <a:r>
              <a:rPr lang="da-DK" noProof="0" dirty="0"/>
              <a:t>Klik for at tilføje underoverskrift</a:t>
            </a:r>
            <a:endParaRPr lang="da-DK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66F31E1-769E-4E9A-9DCC-2C64321A89C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7161" y="1475354"/>
            <a:ext cx="2501999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28" name="Date Placeholder 14">
            <a:extLst>
              <a:ext uri="{FF2B5EF4-FFF2-40B4-BE49-F238E27FC236}">
                <a16:creationId xmlns:a16="http://schemas.microsoft.com/office/drawing/2014/main" id="{1DCD95D8-07B6-42C0-8767-A640B7CA8534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88C40-671D-463C-8463-D77B96C28D8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93800-6F51-413B-BA21-0A9967FF33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4195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0400" y="1028247"/>
            <a:ext cx="11379347" cy="1602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3369040"/>
            <a:ext cx="11371905" cy="247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Første niveau, bullet 16 </a:t>
            </a:r>
            <a:r>
              <a:rPr lang="da-DK" dirty="0" err="1"/>
              <a:t>pkt</a:t>
            </a:r>
            <a:endParaRPr lang="da-DK" dirty="0"/>
          </a:p>
          <a:p>
            <a:pPr lvl="1"/>
            <a:r>
              <a:rPr lang="da-DK" dirty="0"/>
              <a:t>Andet niveau, bullet 14 </a:t>
            </a:r>
            <a:r>
              <a:rPr lang="da-DK" dirty="0" err="1"/>
              <a:t>pkt</a:t>
            </a:r>
            <a:endParaRPr lang="da-DK" dirty="0"/>
          </a:p>
          <a:p>
            <a:pPr lvl="2"/>
            <a:r>
              <a:rPr lang="da-DK" dirty="0"/>
              <a:t>Tredje niveau, bullet 12 </a:t>
            </a:r>
            <a:r>
              <a:rPr lang="da-DK" dirty="0" err="1"/>
              <a:t>pkt</a:t>
            </a:r>
            <a:endParaRPr lang="da-DK" dirty="0"/>
          </a:p>
          <a:p>
            <a:pPr lvl="3"/>
            <a:r>
              <a:rPr lang="da-DK" dirty="0"/>
              <a:t>Fjerde niveau, Header bold 16 </a:t>
            </a:r>
            <a:r>
              <a:rPr lang="da-DK" dirty="0" err="1"/>
              <a:t>pkt</a:t>
            </a:r>
            <a:endParaRPr lang="da-DK" dirty="0"/>
          </a:p>
          <a:p>
            <a:pPr lvl="4"/>
            <a:r>
              <a:rPr lang="da-DK" dirty="0"/>
              <a:t>Femte niveau, Body </a:t>
            </a:r>
            <a:r>
              <a:rPr lang="da-DK" dirty="0" err="1"/>
              <a:t>regular</a:t>
            </a:r>
            <a:r>
              <a:rPr lang="da-DK" dirty="0"/>
              <a:t> 16 </a:t>
            </a:r>
            <a:r>
              <a:rPr lang="da-DK" dirty="0" err="1"/>
              <a:t>pkt</a:t>
            </a:r>
            <a:endParaRPr lang="da-DK" dirty="0"/>
          </a:p>
          <a:p>
            <a:pPr lvl="5"/>
            <a:r>
              <a:rPr lang="da-DK" dirty="0"/>
              <a:t>Sjette niveau, bullet 12 </a:t>
            </a:r>
            <a:r>
              <a:rPr lang="da-DK" dirty="0" err="1"/>
              <a:t>pkt</a:t>
            </a:r>
            <a:endParaRPr lang="da-DK" dirty="0"/>
          </a:p>
          <a:p>
            <a:pPr lvl="6"/>
            <a:r>
              <a:rPr lang="da-DK" dirty="0"/>
              <a:t>Syvende niveau, bullet 12 </a:t>
            </a:r>
            <a:r>
              <a:rPr lang="da-DK" dirty="0" err="1"/>
              <a:t>pkt</a:t>
            </a:r>
            <a:r>
              <a:rPr lang="da-DK" dirty="0"/>
              <a:t> (indryk 1 gang)</a:t>
            </a:r>
          </a:p>
          <a:p>
            <a:pPr lvl="7"/>
            <a:r>
              <a:rPr lang="da-DK" dirty="0"/>
              <a:t>Ottende niveau, Header bold, 12 </a:t>
            </a:r>
            <a:r>
              <a:rPr lang="da-DK" dirty="0" err="1"/>
              <a:t>pkt</a:t>
            </a:r>
            <a:endParaRPr lang="da-DK" dirty="0"/>
          </a:p>
          <a:p>
            <a:pPr lvl="8"/>
            <a:r>
              <a:rPr lang="da-DK" dirty="0"/>
              <a:t>Niende niveau, Body </a:t>
            </a:r>
            <a:r>
              <a:rPr lang="da-DK" dirty="0" err="1"/>
              <a:t>regular</a:t>
            </a:r>
            <a:r>
              <a:rPr lang="da-DK" dirty="0"/>
              <a:t>, 12 </a:t>
            </a:r>
            <a:r>
              <a:rPr lang="da-DK" dirty="0" err="1"/>
              <a:t>pkt</a:t>
            </a:r>
            <a:endParaRPr lang="da-DK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56ADEC3-98E1-4CEA-9AF5-46F4CDD2F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pic>
        <p:nvPicPr>
          <p:cNvPr id="25" name="Logo black">
            <a:extLst>
              <a:ext uri="{FF2B5EF4-FFF2-40B4-BE49-F238E27FC236}">
                <a16:creationId xmlns:a16="http://schemas.microsoft.com/office/drawing/2014/main" id="{860AC4C2-E6D6-4DCE-950A-C298C0AE9B8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00">
                <a:noFill/>
              </a:defRPr>
            </a:lvl1pPr>
          </a:lstStyle>
          <a:p>
            <a:fld id="{45D37B1E-C366-494F-A587-962AD9AABC83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7DF98717-AAEA-4E2B-96B8-AAAFF896C0EA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19-09-2025</a:t>
            </a:fld>
            <a:endParaRPr lang="da-DK" dirty="0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FEA46720-1AC7-3FC2-4AB2-8DA6DE7D6F8D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2" r:id="rId2"/>
    <p:sldLayoutId id="2147483679" r:id="rId3"/>
    <p:sldLayoutId id="2147483680" r:id="rId4"/>
    <p:sldLayoutId id="2147483688" r:id="rId5"/>
    <p:sldLayoutId id="2147483690" r:id="rId6"/>
    <p:sldLayoutId id="2147483686" r:id="rId7"/>
    <p:sldLayoutId id="2147483682" r:id="rId8"/>
    <p:sldLayoutId id="2147483689" r:id="rId9"/>
    <p:sldLayoutId id="2147483676" r:id="rId10"/>
    <p:sldLayoutId id="2147483654" r:id="rId11"/>
    <p:sldLayoutId id="2147483685" r:id="rId12"/>
    <p:sldLayoutId id="2147483691" r:id="rId13"/>
    <p:sldLayoutId id="2147483662" r:id="rId14"/>
    <p:sldLayoutId id="2147483693" r:id="rId15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tabLst>
          <a:tab pos="1438275" algn="l"/>
        </a:tabLs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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2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04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85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  <p15:guide id="5" pos="259" userDrawn="1">
          <p15:clr>
            <a:srgbClr val="F26B43"/>
          </p15:clr>
        </p15:guide>
        <p15:guide id="6" pos="7421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680" userDrawn="1">
          <p15:clr>
            <a:srgbClr val="F26B43"/>
          </p15:clr>
        </p15:guide>
        <p15:guide id="9" orient="horz" pos="3916" userDrawn="1">
          <p15:clr>
            <a:srgbClr val="F26B43"/>
          </p15:clr>
        </p15:guide>
        <p15:guide id="10" orient="horz" pos="4094" userDrawn="1">
          <p15:clr>
            <a:srgbClr val="F26B43"/>
          </p15:clr>
        </p15:guide>
        <p15:guide id="11" pos="5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eamhood.com/project-management/managing-bottleneck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udendørs, jord&#10;&#10;Automatisk genereret beskrivelse">
            <a:extLst>
              <a:ext uri="{FF2B5EF4-FFF2-40B4-BE49-F238E27FC236}">
                <a16:creationId xmlns:a16="http://schemas.microsoft.com/office/drawing/2014/main" id="{1E63E809-A49E-A035-31C9-D7AB753E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63"/>
          <a:stretch/>
        </p:blipFill>
        <p:spPr>
          <a:xfrm>
            <a:off x="20" y="10"/>
            <a:ext cx="6099280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2A6DEA-3DCA-8EA2-DAF3-BEF97E5D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401" y="1076109"/>
            <a:ext cx="4680000" cy="1822734"/>
          </a:xfrm>
        </p:spPr>
        <p:txBody>
          <a:bodyPr anchor="t">
            <a:normAutofit/>
          </a:bodyPr>
          <a:lstStyle/>
          <a:p>
            <a:r>
              <a:rPr lang="da-DK" sz="2800" dirty="0"/>
              <a:t>AI502</a:t>
            </a:r>
            <a:br>
              <a:rPr lang="da-DK" sz="2800" dirty="0"/>
            </a:br>
            <a:br>
              <a:rPr lang="da-DK" sz="2800" dirty="0"/>
            </a:br>
            <a:endParaRPr lang="da-DK" sz="28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8BF34EA-DE27-4836-BA22-0440C1160D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692400" y="3387600"/>
            <a:ext cx="4680000" cy="2466000"/>
          </a:xfrm>
        </p:spPr>
        <p:txBody>
          <a:bodyPr/>
          <a:lstStyle/>
          <a:p>
            <a:r>
              <a:rPr lang="da-DK" sz="4400" dirty="0"/>
              <a:t>4. Etisk AI i militær og sundhedsvæsen</a:t>
            </a:r>
            <a:endParaRPr lang="en-US" sz="4400" dirty="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34884DF-0ED0-65A1-D524-AF6BD67B0B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64957A0E-FA20-4CE6-9ABE-A816EF9E2568}" type="datetime1">
              <a:rPr lang="da-DK" smtClean="0"/>
              <a:pPr>
                <a:spcAft>
                  <a:spcPts val="600"/>
                </a:spcAft>
              </a:pPr>
              <a:t>19-09-2025</a:t>
            </a:fld>
            <a:endParaRPr lang="da-DK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5002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B75C7B5-6A68-B8B4-BDFF-7B2DC9E1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332433"/>
            <a:ext cx="10962000" cy="671967"/>
          </a:xfrm>
        </p:spPr>
        <p:txBody>
          <a:bodyPr/>
          <a:lstStyle/>
          <a:p>
            <a:r>
              <a:rPr lang="da-DK" dirty="0"/>
              <a:t>AI i patientpleje </a:t>
            </a:r>
            <a:br>
              <a:rPr lang="da-DK" dirty="0"/>
            </a:br>
            <a:r>
              <a:rPr lang="da-DK" dirty="0"/>
              <a:t>Etiske dilemmaer</a:t>
            </a: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FF609444-1FE1-37C6-FE7A-BFE3748614D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a-DK" sz="2400" dirty="0"/>
              <a:t>Fordele</a:t>
            </a:r>
          </a:p>
          <a:p>
            <a:pPr lvl="1"/>
            <a:r>
              <a:rPr lang="da-DK" sz="2000" dirty="0"/>
              <a:t>Besparelser på menneskelige ressourcer</a:t>
            </a:r>
          </a:p>
          <a:p>
            <a:pPr lvl="1"/>
            <a:r>
              <a:rPr lang="da-DK" sz="2000" dirty="0"/>
              <a:t>Effektiv brug af infrastruktur og økonomiske midler</a:t>
            </a:r>
          </a:p>
          <a:p>
            <a:pPr lvl="1"/>
            <a:r>
              <a:rPr lang="da-DK" sz="2000" dirty="0"/>
              <a:t>Pålidelig diagnosticering </a:t>
            </a:r>
          </a:p>
          <a:p>
            <a:pPr lvl="1"/>
            <a:r>
              <a:rPr lang="da-DK" sz="2000" dirty="0"/>
              <a:t>Grundig overvågning </a:t>
            </a:r>
          </a:p>
          <a:p>
            <a:pPr lvl="1"/>
            <a:endParaRPr lang="da-DK" sz="2000" dirty="0"/>
          </a:p>
          <a:p>
            <a:r>
              <a:rPr lang="da-DK" sz="2400" dirty="0"/>
              <a:t>Ulemper/Risici (jf. B&amp;V 2021, 709-11)</a:t>
            </a:r>
          </a:p>
          <a:p>
            <a:pPr lvl="1"/>
            <a:r>
              <a:rPr lang="da-DK" sz="2000" dirty="0"/>
              <a:t>Upersonlig og uigennemsigtig behandling (manglende respekt for patienters krav om forståelighed og menneskelig kontakt)</a:t>
            </a:r>
          </a:p>
          <a:p>
            <a:pPr lvl="1"/>
            <a:r>
              <a:rPr lang="da-DK" sz="2000" dirty="0"/>
              <a:t>”Etiske flaskehalse”: Skæve data selvforstærker ift. udsatte patientgrupper</a:t>
            </a:r>
          </a:p>
          <a:p>
            <a:pPr lvl="1"/>
            <a:r>
              <a:rPr lang="da-DK" sz="2000" dirty="0"/>
              <a:t>Tab af patienters autonomi ifm. overvågning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986CA8E-3AD7-364B-499C-036C232E0E5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AE05972D-8B49-4D48-9C80-754C42936995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743B0D4-01A8-5F95-B5A4-630502BF99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C7BCE1E-57D9-308E-14E1-94F8503B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07" y="0"/>
            <a:ext cx="4713393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08B299F-E8F8-255D-E915-70B1008E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C654-7B91-4480-9429-0E34C6065A82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620567-AAE4-562D-9595-1477008AB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11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C36C8E9-CF07-4540-E61C-405EBA245F5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2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AE8DA6-89F7-1E23-B833-17F9EA9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AI i folkesundhed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C71C98E0-7402-8D0F-F8DD-B55C45BD0D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283" y="2537778"/>
            <a:ext cx="10961237" cy="386446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sz="3600" dirty="0"/>
              <a:t>Epidemistyring</a:t>
            </a:r>
          </a:p>
          <a:p>
            <a:pPr marL="342900" indent="-342900">
              <a:buFont typeface="+mj-lt"/>
              <a:buAutoNum type="arabicPeriod"/>
            </a:pPr>
            <a:endParaRPr lang="da-DK" sz="3600" dirty="0"/>
          </a:p>
          <a:p>
            <a:pPr marL="342900" indent="-342900">
              <a:buFont typeface="+mj-lt"/>
              <a:buAutoNum type="arabicPeriod"/>
            </a:pPr>
            <a:r>
              <a:rPr lang="da-DK" sz="3600" dirty="0"/>
              <a:t>Målrettede informationskampagner</a:t>
            </a:r>
          </a:p>
          <a:p>
            <a:pPr marL="342900" indent="-342900">
              <a:buFont typeface="+mj-lt"/>
              <a:buAutoNum type="arabicPeriod"/>
            </a:pPr>
            <a:endParaRPr lang="da-DK" sz="3600" dirty="0"/>
          </a:p>
          <a:p>
            <a:pPr marL="342900" indent="-342900">
              <a:buFont typeface="+mj-lt"/>
              <a:buAutoNum type="arabicPeriod"/>
            </a:pPr>
            <a:r>
              <a:rPr lang="da-DK" sz="3600" dirty="0"/>
              <a:t>Nudging </a:t>
            </a:r>
          </a:p>
        </p:txBody>
      </p:sp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B4A7527-CFD8-9F3A-04C4-62321882064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AE33007-05D9-4A62-B6A6-272FB87D7CA7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9B6AD50-A6BE-21C4-D06F-18309F2599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12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B3FC3FC-5EAC-632A-6944-D808E9391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7" r="6722"/>
          <a:stretch/>
        </p:blipFill>
        <p:spPr>
          <a:xfrm>
            <a:off x="7992852" y="344568"/>
            <a:ext cx="3716865" cy="334565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110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B75C7B5-6A68-B8B4-BDFF-7B2DC9E1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332433"/>
            <a:ext cx="10962000" cy="671967"/>
          </a:xfrm>
        </p:spPr>
        <p:txBody>
          <a:bodyPr/>
          <a:lstStyle/>
          <a:p>
            <a:r>
              <a:rPr lang="da-DK" dirty="0"/>
              <a:t>AI i folkesundhed </a:t>
            </a:r>
            <a:br>
              <a:rPr lang="da-DK" dirty="0"/>
            </a:br>
            <a:r>
              <a:rPr lang="da-DK" dirty="0"/>
              <a:t>Etiske dilemmaer</a:t>
            </a: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FF609444-1FE1-37C6-FE7A-BFE3748614D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163" y="2456498"/>
            <a:ext cx="10961237" cy="3864462"/>
          </a:xfrm>
        </p:spPr>
        <p:txBody>
          <a:bodyPr/>
          <a:lstStyle/>
          <a:p>
            <a:r>
              <a:rPr lang="da-DK" sz="2400" dirty="0"/>
              <a:t>Fordele</a:t>
            </a:r>
          </a:p>
          <a:p>
            <a:pPr lvl="1"/>
            <a:r>
              <a:rPr lang="da-DK" sz="2000" dirty="0"/>
              <a:t>Effektiv ressourceallokering</a:t>
            </a:r>
          </a:p>
          <a:p>
            <a:pPr lvl="1"/>
            <a:r>
              <a:rPr lang="da-DK" sz="2000" dirty="0"/>
              <a:t>Pålidelig smittesporing</a:t>
            </a:r>
          </a:p>
          <a:p>
            <a:pPr lvl="1"/>
            <a:r>
              <a:rPr lang="da-DK" sz="2000" dirty="0"/>
              <a:t>Personaliseret information til borgerne </a:t>
            </a:r>
          </a:p>
          <a:p>
            <a:pPr lvl="1"/>
            <a:r>
              <a:rPr lang="da-DK" sz="2000" dirty="0"/>
              <a:t>Skræddersyet, effektiv nudging </a:t>
            </a:r>
          </a:p>
          <a:p>
            <a:pPr lvl="1"/>
            <a:endParaRPr lang="da-DK" sz="2000" dirty="0"/>
          </a:p>
          <a:p>
            <a:r>
              <a:rPr lang="da-DK" sz="2400" dirty="0"/>
              <a:t>Ulemper/Risici (jf. B&amp;V 2021, 709-11)</a:t>
            </a:r>
          </a:p>
          <a:p>
            <a:pPr lvl="1"/>
            <a:r>
              <a:rPr lang="da-DK" sz="2000" dirty="0"/>
              <a:t>”Etiske flaskehalse” igen: Skæve data selvforstærker ift. udsatte borgergrupper</a:t>
            </a:r>
          </a:p>
          <a:p>
            <a:pPr lvl="1"/>
            <a:r>
              <a:rPr lang="da-DK" sz="2000" dirty="0"/>
              <a:t>Tab af patienters autonomi ifm. overvågning og nudging</a:t>
            </a:r>
          </a:p>
          <a:p>
            <a:pPr lvl="1"/>
            <a:r>
              <a:rPr lang="da-DK" sz="2000" dirty="0"/>
              <a:t>Misbrug fra staten og private firmaers side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986CA8E-3AD7-364B-499C-036C232E0E5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AE05972D-8B49-4D48-9C80-754C42936995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743B0D4-01A8-5F95-B5A4-630502BF99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13</a:t>
            </a:fld>
            <a:endParaRPr lang="da-DK" dirty="0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CA325AA-7A79-D02C-99F6-E6AD880F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08" y="537040"/>
            <a:ext cx="5445429" cy="30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09C7BE7-3592-24AB-3064-6578909D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6AC4-9A5D-4606-B5C2-25A45E5AE9B4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A4A3F8C-595B-7C4C-E397-93C3FDCBE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14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CB38CF3-3B77-A2E1-CA79-313A3479BD7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BA8B69-FAC0-4992-8834-FEF5B840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9606"/>
            <a:ext cx="10962000" cy="671967"/>
          </a:xfrm>
        </p:spPr>
        <p:txBody>
          <a:bodyPr/>
          <a:lstStyle/>
          <a:p>
            <a:r>
              <a:rPr lang="da-DK" dirty="0"/>
              <a:t>AFIRRM – et ideal for implementering af AI </a:t>
            </a:r>
            <a:r>
              <a:rPr lang="da-DK" sz="2400" dirty="0"/>
              <a:t>(</a:t>
            </a:r>
            <a:r>
              <a:rPr lang="da-DK" sz="2400" dirty="0" err="1"/>
              <a:t>Blasimme&amp;Vayena</a:t>
            </a:r>
            <a:r>
              <a:rPr lang="da-DK" sz="2400" dirty="0"/>
              <a:t> 2021, 714-5)</a:t>
            </a:r>
            <a:endParaRPr lang="da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9192493E-0D6F-BBB4-288B-E13C25EC71E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0400" y="1656080"/>
            <a:ext cx="10961237" cy="4106080"/>
          </a:xfrm>
        </p:spPr>
        <p:txBody>
          <a:bodyPr/>
          <a:lstStyle/>
          <a:p>
            <a:r>
              <a:rPr lang="da-DK" sz="4400" dirty="0" err="1"/>
              <a:t>A</a:t>
            </a:r>
            <a:r>
              <a:rPr lang="da-DK" sz="3600" dirty="0" err="1"/>
              <a:t>daptivity</a:t>
            </a:r>
            <a:r>
              <a:rPr lang="da-DK" sz="3600" dirty="0"/>
              <a:t> 			: </a:t>
            </a:r>
            <a:r>
              <a:rPr lang="da-DK" sz="2800" dirty="0"/>
              <a:t>regeringsgaranti for tryghed og kontrol</a:t>
            </a:r>
            <a:endParaRPr lang="da-DK" sz="3600" dirty="0"/>
          </a:p>
          <a:p>
            <a:r>
              <a:rPr lang="da-DK" sz="4400" dirty="0" err="1"/>
              <a:t>F</a:t>
            </a:r>
            <a:r>
              <a:rPr lang="da-DK" sz="3600" dirty="0" err="1"/>
              <a:t>lexibility</a:t>
            </a:r>
            <a:r>
              <a:rPr lang="da-DK" sz="3600" dirty="0"/>
              <a:t>			: </a:t>
            </a:r>
            <a:r>
              <a:rPr lang="da-DK" sz="2800" dirty="0"/>
              <a:t>øje for </a:t>
            </a:r>
            <a:r>
              <a:rPr lang="da-DK" sz="2800" dirty="0" err="1"/>
              <a:t>brugssammenhænge</a:t>
            </a:r>
            <a:endParaRPr lang="da-DK" sz="3600" dirty="0"/>
          </a:p>
          <a:p>
            <a:r>
              <a:rPr lang="da-DK" sz="4400" dirty="0" err="1"/>
              <a:t>I</a:t>
            </a:r>
            <a:r>
              <a:rPr lang="da-DK" sz="3600" dirty="0" err="1"/>
              <a:t>nclusiveness</a:t>
            </a:r>
            <a:r>
              <a:rPr lang="da-DK" sz="3600" dirty="0"/>
              <a:t>		: </a:t>
            </a:r>
            <a:r>
              <a:rPr lang="da-DK" sz="2800" dirty="0"/>
              <a:t>borgerinddragelse</a:t>
            </a:r>
            <a:endParaRPr lang="da-DK" sz="3600" dirty="0"/>
          </a:p>
          <a:p>
            <a:r>
              <a:rPr lang="da-DK" sz="4400" dirty="0" err="1"/>
              <a:t>R</a:t>
            </a:r>
            <a:r>
              <a:rPr lang="da-DK" sz="3600" dirty="0" err="1"/>
              <a:t>eflexivity</a:t>
            </a:r>
            <a:r>
              <a:rPr lang="da-DK" sz="3600" dirty="0"/>
              <a:t>			: </a:t>
            </a:r>
            <a:r>
              <a:rPr lang="da-DK" sz="2800" dirty="0"/>
              <a:t>blik for mange typer risici</a:t>
            </a:r>
            <a:endParaRPr lang="da-DK" sz="3600" dirty="0"/>
          </a:p>
          <a:p>
            <a:r>
              <a:rPr lang="da-DK" sz="4400" dirty="0" err="1"/>
              <a:t>R</a:t>
            </a:r>
            <a:r>
              <a:rPr lang="da-DK" sz="3600" dirty="0" err="1"/>
              <a:t>esponsiveness</a:t>
            </a:r>
            <a:r>
              <a:rPr lang="da-DK" sz="3600" dirty="0"/>
              <a:t>	: </a:t>
            </a:r>
            <a:r>
              <a:rPr lang="da-DK" sz="2800" dirty="0"/>
              <a:t>beredskab ved misbrug og ulykker</a:t>
            </a:r>
            <a:endParaRPr lang="da-DK" sz="3600" dirty="0"/>
          </a:p>
          <a:p>
            <a:r>
              <a:rPr lang="da-DK" sz="4400" dirty="0" err="1"/>
              <a:t>M</a:t>
            </a:r>
            <a:r>
              <a:rPr lang="da-DK" sz="3600" dirty="0" err="1"/>
              <a:t>onitoring</a:t>
            </a:r>
            <a:r>
              <a:rPr lang="da-DK" sz="3600" dirty="0"/>
              <a:t>		: </a:t>
            </a:r>
            <a:r>
              <a:rPr lang="da-DK" sz="2800" dirty="0"/>
              <a:t>opdaterede data</a:t>
            </a:r>
            <a:endParaRPr lang="da-DK" dirty="0"/>
          </a:p>
        </p:txBody>
      </p:sp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83FFB0A-DB80-C1D8-76C6-AB40B614B88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07FFD45-CE4A-4028-B9EC-3F2080323E37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A7DE5FF3-AFD5-A99A-D07A-F559470407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812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E5322-1A1A-56CC-CB15-F422D219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60" y="546497"/>
            <a:ext cx="10962000" cy="671967"/>
          </a:xfrm>
        </p:spPr>
        <p:txBody>
          <a:bodyPr/>
          <a:lstStyle/>
          <a:p>
            <a:r>
              <a:rPr lang="da-DK" dirty="0"/>
              <a:t>Autonome våbensystemer – </a:t>
            </a:r>
            <a:br>
              <a:rPr lang="da-DK" dirty="0"/>
            </a:br>
            <a:r>
              <a:rPr lang="da-DK" dirty="0"/>
              <a:t>potentielle anvendelsesområder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893875-6D12-07ED-D4BA-5823C3C9DA0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603" y="2438916"/>
            <a:ext cx="7283745" cy="353660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sz="2400" dirty="0"/>
              <a:t>Paramilitært politiarbejde: Kontrol med voldelige demonstrationer og bevæbnede mistænkte</a:t>
            </a:r>
          </a:p>
          <a:p>
            <a:pPr marL="342900" indent="-342900">
              <a:buFont typeface="+mj-lt"/>
              <a:buAutoNum type="arabicPeriod"/>
            </a:pPr>
            <a:endParaRPr lang="da-DK" sz="2400" dirty="0"/>
          </a:p>
          <a:p>
            <a:pPr marL="342900" indent="-342900">
              <a:buFont typeface="+mj-lt"/>
              <a:buAutoNum type="arabicPeriod"/>
            </a:pPr>
            <a:endParaRPr lang="da-DK" sz="2400" dirty="0"/>
          </a:p>
          <a:p>
            <a:pPr marL="342900" indent="-342900">
              <a:buFont typeface="+mj-lt"/>
              <a:buAutoNum type="arabicPeriod"/>
            </a:pPr>
            <a:r>
              <a:rPr lang="da-DK" sz="2400" dirty="0"/>
              <a:t>Forsvar af territorier. Autonom respons på angreb – neutralisering af missiler</a:t>
            </a:r>
          </a:p>
          <a:p>
            <a:pPr marL="342900" indent="-342900">
              <a:buFont typeface="+mj-lt"/>
              <a:buAutoNum type="arabicPeriod"/>
            </a:pPr>
            <a:endParaRPr lang="da-DK" sz="2400" dirty="0"/>
          </a:p>
          <a:p>
            <a:pPr marL="342900" indent="-342900">
              <a:buFont typeface="+mj-lt"/>
              <a:buAutoNum type="arabicPeriod"/>
            </a:pPr>
            <a:r>
              <a:rPr lang="da-DK" sz="2400" dirty="0"/>
              <a:t>Angrebskrig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12FE6A1-12C6-A0A3-4DAF-33EC1C929B2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A37E7AA-3189-42EA-85D0-739D9E76FC8D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87EEC29-B464-0FB2-89C4-CE5EB8DE094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16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17DC33-BB20-22E8-213A-77AF97FB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2"/>
          <a:stretch/>
        </p:blipFill>
        <p:spPr>
          <a:xfrm>
            <a:off x="7694908" y="770659"/>
            <a:ext cx="4183056" cy="60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6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B0415-4274-699A-8D75-B7D4EF29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39553"/>
            <a:ext cx="10962000" cy="671967"/>
          </a:xfrm>
        </p:spPr>
        <p:txBody>
          <a:bodyPr/>
          <a:lstStyle/>
          <a:p>
            <a:r>
              <a:rPr lang="da-DK" dirty="0"/>
              <a:t>Tre hovedargumenter mod </a:t>
            </a:r>
            <a:br>
              <a:rPr lang="da-DK" dirty="0"/>
            </a:br>
            <a:r>
              <a:rPr lang="da-DK" dirty="0"/>
              <a:t>Autonome Våbensystemer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91BEB5-B298-4BD8-46CC-AD3880FB8D7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163" y="1897698"/>
            <a:ext cx="8001317" cy="386446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 err="1"/>
              <a:t>Glidebaneargument</a:t>
            </a:r>
            <a:r>
              <a:rPr lang="en-US" sz="1800" b="1" dirty="0"/>
              <a:t> -</a:t>
            </a:r>
            <a:r>
              <a:rPr lang="en-US" sz="1800" dirty="0"/>
              <a:t> </a:t>
            </a:r>
            <a:r>
              <a:rPr lang="en-US" sz="1800" b="1" dirty="0" err="1"/>
              <a:t>forråelse</a:t>
            </a:r>
            <a:r>
              <a:rPr lang="en-US" sz="1800" dirty="0"/>
              <a:t>: </a:t>
            </a:r>
            <a:r>
              <a:rPr lang="en-US" sz="1800" i="1" dirty="0"/>
              <a:t>We need to prohibit autonomous weapons systems that would be used against people, to prevent [a] slide to digital </a:t>
            </a:r>
            <a:r>
              <a:rPr lang="en-US" sz="1800" i="1" dirty="0" err="1"/>
              <a:t>dehumanisation</a:t>
            </a:r>
            <a:r>
              <a:rPr lang="en-US" sz="1800" dirty="0"/>
              <a:t>. [“stop killer robots”]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Argument </a:t>
            </a:r>
            <a:r>
              <a:rPr lang="en-US" sz="1800" b="1" dirty="0" err="1"/>
              <a:t>fra</a:t>
            </a:r>
            <a:r>
              <a:rPr lang="en-US" sz="1800" b="1" dirty="0"/>
              <a:t> </a:t>
            </a:r>
            <a:r>
              <a:rPr lang="en-US" sz="1800" b="1" dirty="0" err="1"/>
              <a:t>uundgåelig</a:t>
            </a:r>
            <a:r>
              <a:rPr lang="en-US" sz="1800" b="1" dirty="0"/>
              <a:t> </a:t>
            </a:r>
            <a:r>
              <a:rPr lang="en-US" sz="1800" b="1" dirty="0" err="1"/>
              <a:t>stereotypisering</a:t>
            </a:r>
            <a:r>
              <a:rPr lang="en-US" sz="1800" dirty="0"/>
              <a:t>: </a:t>
            </a:r>
            <a:r>
              <a:rPr lang="en-US" sz="1800" i="1" dirty="0"/>
              <a:t>Stereotypes are entrenched by automated decision-making…. We should be challenging structures of inequality, not embedding them into weapons. [“stop killer robots”]</a:t>
            </a:r>
          </a:p>
          <a:p>
            <a:pPr marL="342900" indent="-342900">
              <a:buFont typeface="+mj-lt"/>
              <a:buAutoNum type="arabicPeriod"/>
            </a:pPr>
            <a:endParaRPr lang="en-US" sz="1800" i="1" dirty="0"/>
          </a:p>
          <a:p>
            <a:pPr marL="342900" indent="-342900">
              <a:buFont typeface="+mj-lt"/>
              <a:buAutoNum type="arabicPeriod"/>
            </a:pPr>
            <a:endParaRPr lang="en-US" sz="1800" i="1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i="1" dirty="0"/>
              <a:t>Argument </a:t>
            </a:r>
            <a:r>
              <a:rPr lang="en-US" sz="1800" b="1" i="1" dirty="0" err="1"/>
              <a:t>fra</a:t>
            </a:r>
            <a:r>
              <a:rPr lang="en-US" sz="1800" b="1" i="1" dirty="0"/>
              <a:t> </a:t>
            </a:r>
            <a:r>
              <a:rPr lang="en-US" sz="1800" b="1" i="1" dirty="0" err="1"/>
              <a:t>maskiners</a:t>
            </a:r>
            <a:r>
              <a:rPr lang="en-US" sz="1800" b="1" i="1" dirty="0"/>
              <a:t> </a:t>
            </a:r>
            <a:r>
              <a:rPr lang="en-US" sz="1800" b="1" i="1" dirty="0" err="1"/>
              <a:t>moralske</a:t>
            </a:r>
            <a:r>
              <a:rPr lang="en-US" sz="1800" b="1" i="1" dirty="0"/>
              <a:t> </a:t>
            </a:r>
            <a:r>
              <a:rPr lang="en-US" sz="1800" b="1" i="1" dirty="0" err="1"/>
              <a:t>uvidenhed</a:t>
            </a:r>
            <a:r>
              <a:rPr lang="en-US" sz="1800" i="1" dirty="0"/>
              <a:t>: Whether at a battlefield or at a protest, machines cannot make complex ethical choices, they cannot comprehend the value of human life. [“stop killer robots”]</a:t>
            </a:r>
          </a:p>
          <a:p>
            <a:pPr marL="342900" indent="-342900">
              <a:buFont typeface="+mj-lt"/>
              <a:buAutoNum type="arabicPeriod"/>
            </a:pPr>
            <a:endParaRPr lang="en-US" sz="1800" i="1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CC2D58D-D867-44AB-84B8-78C865A278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4D982D5-9A9D-4C6C-8A82-2E8E75CD6443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C40CFB6-B189-455C-3AFC-5073AB0F54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17</a:t>
            </a:fld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B3063103-0E44-8D0D-B06D-E4AF1932A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160" y="786692"/>
            <a:ext cx="3134677" cy="3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3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F94BB-7504-C516-8C8E-21DA44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28806"/>
            <a:ext cx="10962000" cy="671967"/>
          </a:xfrm>
        </p:spPr>
        <p:txBody>
          <a:bodyPr/>
          <a:lstStyle/>
          <a:p>
            <a:r>
              <a:rPr lang="da-DK" dirty="0"/>
              <a:t>Scholz &amp; </a:t>
            </a:r>
            <a:r>
              <a:rPr lang="da-DK" dirty="0" err="1"/>
              <a:t>Galliott’s</a:t>
            </a:r>
            <a:br>
              <a:rPr lang="da-DK" dirty="0"/>
            </a:br>
            <a:r>
              <a:rPr lang="da-DK" dirty="0"/>
              <a:t> ”Minimalist version of </a:t>
            </a:r>
            <a:r>
              <a:rPr lang="da-DK" dirty="0" err="1"/>
              <a:t>ethical</a:t>
            </a:r>
            <a:r>
              <a:rPr lang="da-DK" dirty="0"/>
              <a:t> AI”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6F189B-A1ED-80A7-25D7-A38DCB4E140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163" y="1747520"/>
            <a:ext cx="8539797" cy="4106080"/>
          </a:xfrm>
        </p:spPr>
        <p:txBody>
          <a:bodyPr/>
          <a:lstStyle/>
          <a:p>
            <a:r>
              <a:rPr lang="da-DK" sz="2400" i="1" dirty="0"/>
              <a:t>In terms of meeting </a:t>
            </a:r>
            <a:r>
              <a:rPr lang="da-DK" sz="2400" i="1" dirty="0" err="1"/>
              <a:t>our</a:t>
            </a:r>
            <a:r>
              <a:rPr lang="da-DK" sz="2400" i="1" dirty="0"/>
              <a:t> fundamental moral obligations to </a:t>
            </a:r>
            <a:r>
              <a:rPr lang="da-DK" sz="2400" i="1" dirty="0" err="1"/>
              <a:t>humanity</a:t>
            </a:r>
            <a:r>
              <a:rPr lang="da-DK" sz="2400" i="1" dirty="0"/>
              <a:t>, </a:t>
            </a:r>
            <a:r>
              <a:rPr lang="da-DK" sz="2400" i="1" dirty="0" err="1"/>
              <a:t>we</a:t>
            </a:r>
            <a:r>
              <a:rPr lang="da-DK" sz="2400" i="1" dirty="0"/>
              <a:t> </a:t>
            </a:r>
            <a:r>
              <a:rPr lang="da-DK" sz="2400" i="1" dirty="0" err="1"/>
              <a:t>are</a:t>
            </a:r>
            <a:r>
              <a:rPr lang="da-DK" sz="2400" i="1" dirty="0"/>
              <a:t> </a:t>
            </a:r>
            <a:r>
              <a:rPr lang="da-DK" sz="2400" i="1" dirty="0" err="1"/>
              <a:t>ethically</a:t>
            </a:r>
            <a:r>
              <a:rPr lang="da-DK" sz="2400" i="1" dirty="0"/>
              <a:t> </a:t>
            </a:r>
            <a:r>
              <a:rPr lang="da-DK" sz="2400" i="1" dirty="0" err="1"/>
              <a:t>justified</a:t>
            </a:r>
            <a:r>
              <a:rPr lang="da-DK" sz="2400" i="1" dirty="0"/>
              <a:t> to </a:t>
            </a:r>
            <a:r>
              <a:rPr lang="da-DK" sz="2400" i="1" dirty="0" err="1"/>
              <a:t>develop</a:t>
            </a:r>
            <a:r>
              <a:rPr lang="da-DK" sz="2400" i="1" dirty="0"/>
              <a:t> </a:t>
            </a:r>
            <a:r>
              <a:rPr lang="da-DK" sz="2400" i="1" dirty="0" err="1"/>
              <a:t>MinAI</a:t>
            </a:r>
            <a:r>
              <a:rPr lang="da-DK" sz="2400" i="1" dirty="0"/>
              <a:t> [=</a:t>
            </a:r>
            <a:r>
              <a:rPr lang="da-DK" sz="2400" i="1" dirty="0" err="1"/>
              <a:t>Minimally</a:t>
            </a:r>
            <a:r>
              <a:rPr lang="da-DK" sz="2400" i="1" dirty="0"/>
              <a:t> Just </a:t>
            </a:r>
            <a:r>
              <a:rPr lang="da-DK" sz="2400" i="1" dirty="0" err="1"/>
              <a:t>Ethical</a:t>
            </a:r>
            <a:r>
              <a:rPr lang="da-DK" sz="2400" i="1" dirty="0"/>
              <a:t> AI] systems</a:t>
            </a:r>
          </a:p>
          <a:p>
            <a:pPr lvl="1"/>
            <a:r>
              <a:rPr lang="da-DK" sz="2200" dirty="0"/>
              <a:t>(2020, 693)</a:t>
            </a:r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 err="1"/>
              <a:t>MinAI</a:t>
            </a:r>
            <a:r>
              <a:rPr lang="da-DK" sz="2400" dirty="0"/>
              <a:t> har </a:t>
            </a:r>
            <a:r>
              <a:rPr lang="da-DK" sz="2400" b="1" dirty="0"/>
              <a:t>kun</a:t>
            </a:r>
            <a:r>
              <a:rPr lang="da-DK" sz="2400" dirty="0"/>
              <a:t> to </a:t>
            </a:r>
            <a:r>
              <a:rPr lang="da-DK" sz="2400" b="1" dirty="0"/>
              <a:t>negative</a:t>
            </a:r>
            <a:r>
              <a:rPr lang="da-DK" sz="2400" dirty="0"/>
              <a:t> funktioner (ibid. p. 692):</a:t>
            </a:r>
          </a:p>
          <a:p>
            <a:endParaRPr lang="da-DK" sz="2400" dirty="0"/>
          </a:p>
          <a:p>
            <a:pPr marL="342900" indent="-342900">
              <a:buFont typeface="+mj-lt"/>
              <a:buAutoNum type="arabicPeriod"/>
            </a:pPr>
            <a:r>
              <a:rPr lang="da-DK" sz="2400" dirty="0"/>
              <a:t>Nægter at beskyde ”forbudte” mål, fx Røde Kors  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2400" dirty="0"/>
              <a:t>Nægter overdreven magtanvendelse ift. militær målsætning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8CD8FEA-40D0-7D32-FA70-C3B587A610C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2056C71-5B8D-4E1C-A727-DF05BDF60707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DD3B843-F881-4A82-067F-D1242B35F7E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18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FD728CD-6DC7-52E6-66EB-28AD5B46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480" y="548640"/>
            <a:ext cx="2357120" cy="235712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A835425-399A-B3D1-8828-39603BBCF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7" t="4092" r="36343" b="53868"/>
          <a:stretch/>
        </p:blipFill>
        <p:spPr>
          <a:xfrm>
            <a:off x="9555480" y="3271519"/>
            <a:ext cx="2357524" cy="22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2DA97-2558-62E7-E3CD-EA5E454F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0440"/>
            <a:ext cx="10962000" cy="671967"/>
          </a:xfrm>
        </p:spPr>
        <p:txBody>
          <a:bodyPr/>
          <a:lstStyle/>
          <a:p>
            <a:r>
              <a:rPr lang="da-DK" dirty="0"/>
              <a:t>Argumenter for Scholz og </a:t>
            </a:r>
            <a:r>
              <a:rPr lang="da-DK" dirty="0" err="1"/>
              <a:t>Galliotts</a:t>
            </a:r>
            <a:r>
              <a:rPr lang="da-DK" dirty="0"/>
              <a:t> minimalisme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E00DD9-2FFB-6BB7-EB86-D7C10F096BB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163" y="1278610"/>
            <a:ext cx="10961237" cy="4409268"/>
          </a:xfrm>
        </p:spPr>
        <p:txBody>
          <a:bodyPr/>
          <a:lstStyle/>
          <a:p>
            <a:r>
              <a:rPr lang="da-DK" sz="2000" b="1" dirty="0"/>
              <a:t>Overordnet</a:t>
            </a:r>
            <a:r>
              <a:rPr lang="da-DK" sz="2000" dirty="0"/>
              <a:t>: Risici ved IKKE at underlægge eksisterende våben </a:t>
            </a:r>
            <a:r>
              <a:rPr lang="da-DK" sz="2000" dirty="0" err="1"/>
              <a:t>MinAI</a:t>
            </a:r>
            <a:r>
              <a:rPr lang="da-DK" sz="2000" dirty="0"/>
              <a:t> vejer tungere end risici ved at udvikle og implementere </a:t>
            </a:r>
            <a:r>
              <a:rPr lang="da-DK" sz="2000" dirty="0" err="1"/>
              <a:t>MinAI</a:t>
            </a:r>
            <a:r>
              <a:rPr lang="da-DK" sz="2000" dirty="0"/>
              <a:t> (p. 690):</a:t>
            </a:r>
          </a:p>
          <a:p>
            <a:pPr marL="342900" indent="-342900">
              <a:buFont typeface="+mj-lt"/>
              <a:buAutoNum type="arabicPeriod"/>
            </a:pPr>
            <a:endParaRPr lang="da-DK" sz="2000" dirty="0"/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 </a:t>
            </a:r>
            <a:r>
              <a:rPr lang="da-DK" sz="2000" dirty="0" err="1"/>
              <a:t>MinAI</a:t>
            </a:r>
            <a:r>
              <a:rPr lang="da-DK" sz="2000" dirty="0"/>
              <a:t> vil gøre det lettere at holde kombattanter ansvarlige for deres våbenbrug (ibid.)</a:t>
            </a:r>
          </a:p>
          <a:p>
            <a:pPr marL="342900" indent="-342900">
              <a:buFont typeface="+mj-lt"/>
              <a:buAutoNum type="arabicPeriod"/>
            </a:pPr>
            <a:endParaRPr lang="da-DK" sz="2000" dirty="0"/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Et effektivt forbud mod AI i våben er usandsynligt. Så vi bør implementere den mest forsigtige form for AI: </a:t>
            </a:r>
            <a:r>
              <a:rPr lang="da-DK" sz="2000" dirty="0" err="1"/>
              <a:t>MinAI</a:t>
            </a:r>
            <a:endParaRPr lang="da-DK" sz="2000" dirty="0"/>
          </a:p>
          <a:p>
            <a:pPr marL="342900" indent="-342900">
              <a:buFont typeface="+mj-lt"/>
              <a:buAutoNum type="arabicPeriod"/>
            </a:pPr>
            <a:endParaRPr lang="da-DK" sz="2000" dirty="0"/>
          </a:p>
          <a:p>
            <a:pPr marL="342900" indent="-342900">
              <a:buFont typeface="+mj-lt"/>
              <a:buAutoNum type="arabicPeriod"/>
            </a:pPr>
            <a:r>
              <a:rPr lang="da-DK" sz="2000" dirty="0" err="1"/>
              <a:t>MinAI</a:t>
            </a:r>
            <a:r>
              <a:rPr lang="da-DK" sz="2000" dirty="0"/>
              <a:t> vil spare ressourcer og menneskeliv (p. 696)</a:t>
            </a:r>
            <a:r>
              <a:rPr lang="da-DK" sz="2000" i="1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a-DK" sz="1800" i="1" dirty="0"/>
              <a:t>[</a:t>
            </a:r>
            <a:r>
              <a:rPr lang="da-DK" sz="1800" i="1" dirty="0" err="1"/>
              <a:t>MinAI</a:t>
            </a:r>
            <a:r>
              <a:rPr lang="da-DK" sz="1800" i="1" dirty="0"/>
              <a:t>] in </a:t>
            </a:r>
            <a:r>
              <a:rPr lang="da-DK" sz="1800" i="1" dirty="0" err="1"/>
              <a:t>weapons</a:t>
            </a:r>
            <a:r>
              <a:rPr lang="da-DK" sz="1800" i="1" dirty="0"/>
              <a:t> </a:t>
            </a:r>
            <a:r>
              <a:rPr lang="da-DK" sz="1800" i="1" dirty="0" err="1"/>
              <a:t>should</a:t>
            </a:r>
            <a:r>
              <a:rPr lang="da-DK" sz="1800" i="1" dirty="0"/>
              <a:t> </a:t>
            </a:r>
            <a:r>
              <a:rPr lang="da-DK" sz="1800" i="1" dirty="0" err="1"/>
              <a:t>achieve</a:t>
            </a:r>
            <a:r>
              <a:rPr lang="da-DK" sz="1800" i="1" dirty="0"/>
              <a:t> a </a:t>
            </a:r>
            <a:r>
              <a:rPr lang="da-DK" sz="1800" i="1" dirty="0" err="1"/>
              <a:t>reduction</a:t>
            </a:r>
            <a:r>
              <a:rPr lang="da-DK" sz="1800" i="1" dirty="0"/>
              <a:t> in </a:t>
            </a:r>
            <a:r>
              <a:rPr lang="da-DK" sz="1800" i="1" dirty="0" err="1"/>
              <a:t>accidental</a:t>
            </a:r>
            <a:r>
              <a:rPr lang="da-DK" sz="1800" i="1" dirty="0"/>
              <a:t> strikes on </a:t>
            </a:r>
            <a:r>
              <a:rPr lang="da-DK" sz="1800" i="1" dirty="0" err="1"/>
              <a:t>protected</a:t>
            </a:r>
            <a:r>
              <a:rPr lang="da-DK" sz="1800" i="1" dirty="0"/>
              <a:t> persons and </a:t>
            </a:r>
            <a:r>
              <a:rPr lang="da-DK" sz="1800" i="1" dirty="0" err="1"/>
              <a:t>objects</a:t>
            </a:r>
            <a:r>
              <a:rPr lang="da-DK" sz="1800" i="1" dirty="0"/>
              <a:t>, </a:t>
            </a:r>
            <a:r>
              <a:rPr lang="da-DK" sz="1800" i="1" dirty="0" err="1"/>
              <a:t>reduce</a:t>
            </a:r>
            <a:r>
              <a:rPr lang="da-DK" sz="1800" i="1" dirty="0"/>
              <a:t> </a:t>
            </a:r>
            <a:r>
              <a:rPr lang="da-DK" sz="1800" i="1" dirty="0" err="1"/>
              <a:t>unintended</a:t>
            </a:r>
            <a:r>
              <a:rPr lang="da-DK" sz="1800" i="1" dirty="0"/>
              <a:t> strikes </a:t>
            </a:r>
            <a:r>
              <a:rPr lang="da-DK" sz="1800" i="1" dirty="0" err="1"/>
              <a:t>against</a:t>
            </a:r>
            <a:r>
              <a:rPr lang="da-DK" sz="1800" i="1" dirty="0"/>
              <a:t> </a:t>
            </a:r>
            <a:r>
              <a:rPr lang="da-DK" sz="1800" i="1" dirty="0" err="1"/>
              <a:t>noncombatants</a:t>
            </a:r>
            <a:r>
              <a:rPr lang="da-DK" sz="1800" i="1" dirty="0"/>
              <a:t>, </a:t>
            </a:r>
            <a:r>
              <a:rPr lang="da-DK" sz="1800" i="1" dirty="0" err="1"/>
              <a:t>reduce</a:t>
            </a:r>
            <a:r>
              <a:rPr lang="da-DK" sz="1800" i="1" dirty="0"/>
              <a:t> </a:t>
            </a:r>
            <a:r>
              <a:rPr lang="da-DK" sz="1800" i="1" dirty="0" err="1"/>
              <a:t>collateral</a:t>
            </a:r>
            <a:r>
              <a:rPr lang="da-DK" sz="1800" i="1" dirty="0"/>
              <a:t> </a:t>
            </a:r>
            <a:r>
              <a:rPr lang="da-DK" sz="1800" i="1" dirty="0" err="1"/>
              <a:t>damage</a:t>
            </a:r>
            <a:r>
              <a:rPr lang="da-DK" sz="1800" i="1" dirty="0"/>
              <a:t> by </a:t>
            </a:r>
            <a:r>
              <a:rPr lang="da-DK" sz="1800" i="1" dirty="0" err="1"/>
              <a:t>reducing</a:t>
            </a:r>
            <a:r>
              <a:rPr lang="da-DK" sz="1800" i="1" dirty="0"/>
              <a:t> </a:t>
            </a:r>
            <a:r>
              <a:rPr lang="da-DK" sz="1800" i="1" dirty="0" err="1"/>
              <a:t>payload</a:t>
            </a:r>
            <a:r>
              <a:rPr lang="da-DK" sz="1800" i="1" dirty="0"/>
              <a:t> </a:t>
            </a:r>
            <a:r>
              <a:rPr lang="da-DK" sz="1800" i="1" dirty="0" err="1"/>
              <a:t>delivery</a:t>
            </a:r>
            <a:r>
              <a:rPr lang="da-DK" sz="1800" i="1" dirty="0"/>
              <a:t>, and save lives of </a:t>
            </a:r>
            <a:r>
              <a:rPr lang="da-DK" sz="1800" i="1" dirty="0" err="1"/>
              <a:t>those</a:t>
            </a:r>
            <a:r>
              <a:rPr lang="da-DK" sz="1800" i="1" dirty="0"/>
              <a:t> </a:t>
            </a:r>
            <a:r>
              <a:rPr lang="da-DK" sz="1800" i="1" dirty="0" err="1"/>
              <a:t>who</a:t>
            </a:r>
            <a:r>
              <a:rPr lang="da-DK" sz="1800" i="1" dirty="0"/>
              <a:t> have </a:t>
            </a:r>
            <a:r>
              <a:rPr lang="da-DK" sz="1800" i="1" dirty="0" err="1"/>
              <a:t>surrendered</a:t>
            </a:r>
            <a:r>
              <a:rPr lang="da-DK" sz="1800" i="1" dirty="0"/>
              <a:t> </a:t>
            </a:r>
            <a:endParaRPr lang="da-DK" sz="1800" dirty="0"/>
          </a:p>
          <a:p>
            <a:pPr marL="342900" indent="-342900">
              <a:buFont typeface="+mj-lt"/>
              <a:buAutoNum type="arabicPeriod"/>
            </a:pPr>
            <a:endParaRPr lang="da-DK" sz="2000" dirty="0"/>
          </a:p>
          <a:p>
            <a:pPr marL="342900" indent="-342900">
              <a:buFont typeface="+mj-lt"/>
              <a:buAutoNum type="arabicPeriod"/>
            </a:pPr>
            <a:r>
              <a:rPr lang="da-DK" sz="2000" dirty="0" err="1"/>
              <a:t>MinAI</a:t>
            </a:r>
            <a:r>
              <a:rPr lang="da-DK" sz="2000" dirty="0"/>
              <a:t> vil sikre bedre proportionalitet i angreb ift. legitime militære målsætninger  (ibid.)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9ABA1F4-609B-FB5F-B579-D2713A1021B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5B305DA-2710-4A9B-B0A5-CCE31510955D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717D975-CE84-8D72-7376-6C782C0A1C3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63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D8704E4-EBD6-3FA4-C0EB-D053AFB6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28806"/>
            <a:ext cx="10962000" cy="671967"/>
          </a:xfrm>
        </p:spPr>
        <p:txBody>
          <a:bodyPr/>
          <a:lstStyle/>
          <a:p>
            <a:r>
              <a:rPr lang="da-DK" dirty="0" err="1"/>
              <a:t>WHOs</a:t>
            </a:r>
            <a:r>
              <a:rPr lang="da-DK" dirty="0"/>
              <a:t> målsætninger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7887E85-3C54-2090-3573-599CE963B51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283" y="1496769"/>
            <a:ext cx="6182677" cy="3864462"/>
          </a:xfrm>
        </p:spPr>
        <p:txBody>
          <a:bodyPr/>
          <a:lstStyle/>
          <a:p>
            <a:r>
              <a:rPr lang="en-US" sz="2000" dirty="0"/>
              <a:t>The appropriate use of </a:t>
            </a:r>
            <a:r>
              <a:rPr lang="en-US" sz="2000" dirty="0">
                <a:solidFill>
                  <a:srgbClr val="00B0F0"/>
                </a:solidFill>
              </a:rPr>
              <a:t>digital health</a:t>
            </a:r>
            <a:r>
              <a:rPr lang="en-US" sz="2000" dirty="0"/>
              <a:t> takes the following dimensions into consideration: health promotion and disease prevention, patient safety, ethics, interoperability, intellectual property, data security (confidentiality, integrity, and availability), privacy, cost-effectiveness, patient engagement, and affordability. It should be people-</a:t>
            </a:r>
            <a:r>
              <a:rPr lang="en-US" sz="2000" dirty="0" err="1"/>
              <a:t>centred</a:t>
            </a:r>
            <a:r>
              <a:rPr lang="en-US" sz="2000" dirty="0"/>
              <a:t>, trust-based, evidence-based, effective, efficient, sustainable, inclusive, equitable and contextualized. The growing global challenge of digital waste on health and the environment must also be appropriately managed. </a:t>
            </a:r>
          </a:p>
          <a:p>
            <a:pPr lvl="1"/>
            <a:r>
              <a:rPr lang="en-US" sz="1800" dirty="0"/>
              <a:t>WHO: Global Strategy on Digital Health 2020-25, p 16</a:t>
            </a:r>
            <a:endParaRPr lang="da-DK" sz="1800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75179C7-9034-4AEA-1981-0C570FFE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2123440"/>
            <a:ext cx="4678988" cy="41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7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2DA97-2558-62E7-E3CD-EA5E454F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0440"/>
            <a:ext cx="10962000" cy="671967"/>
          </a:xfrm>
        </p:spPr>
        <p:txBody>
          <a:bodyPr/>
          <a:lstStyle/>
          <a:p>
            <a:r>
              <a:rPr lang="da-DK" dirty="0"/>
              <a:t>Indvendinger mod Scholz og </a:t>
            </a:r>
            <a:r>
              <a:rPr lang="da-DK" dirty="0" err="1"/>
              <a:t>Galliotts</a:t>
            </a:r>
            <a:r>
              <a:rPr lang="da-DK" dirty="0"/>
              <a:t> minimalisme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E00DD9-2FFB-6BB7-EB86-D7C10F096BB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163" y="1728061"/>
            <a:ext cx="10961237" cy="44092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sz="1800" dirty="0" err="1"/>
              <a:t>MinAI</a:t>
            </a:r>
            <a:r>
              <a:rPr lang="da-DK" sz="1800" dirty="0"/>
              <a:t> vil gøre militære beslutningstagere mere risikovillige ift. at indlede væbnet konflikt. Vil i sidste ende føre til højere aggressionsniveau (p. 701)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a-DK" sz="1600" dirty="0"/>
              <a:t>S&amp;G: Alle teknologier kan misbruges. Træning kan kompensere for misbrug (ibid.) [Betryggende?}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a-DK" sz="1600" dirty="0"/>
          </a:p>
          <a:p>
            <a:pPr lvl="1">
              <a:buFont typeface="Wingdings" panose="05000000000000000000" pitchFamily="2" charset="2"/>
              <a:buChar char="Ø"/>
            </a:pPr>
            <a:endParaRPr lang="da-DK" sz="1600" dirty="0"/>
          </a:p>
          <a:p>
            <a:pPr marL="342900" indent="-342900">
              <a:buFont typeface="+mj-lt"/>
              <a:buAutoNum type="arabicPeriod"/>
            </a:pPr>
            <a:r>
              <a:rPr lang="da-DK" sz="1800" dirty="0" err="1"/>
              <a:t>MinAI</a:t>
            </a:r>
            <a:r>
              <a:rPr lang="da-DK" sz="1800" dirty="0"/>
              <a:t> kan let </a:t>
            </a:r>
            <a:r>
              <a:rPr lang="da-DK" sz="1800" dirty="0" err="1"/>
              <a:t>omkodes</a:t>
            </a:r>
            <a:r>
              <a:rPr lang="da-DK" sz="1800" dirty="0"/>
              <a:t> til den mørke side (= terrorisme): dræb identificerede nonkombattanter i stedet for at skåne dem!  (jf. </a:t>
            </a:r>
            <a:r>
              <a:rPr lang="da-DK" sz="1800" dirty="0" err="1"/>
              <a:t>Vanderelst&amp;Winfield</a:t>
            </a:r>
            <a:r>
              <a:rPr lang="da-DK" sz="1800" dirty="0"/>
              <a:t> 2016) </a:t>
            </a:r>
          </a:p>
          <a:p>
            <a:pPr marL="342900" indent="-342900">
              <a:buFont typeface="+mj-lt"/>
              <a:buAutoNum type="arabicPeriod"/>
            </a:pPr>
            <a:endParaRPr lang="da-DK" sz="1800" dirty="0"/>
          </a:p>
          <a:p>
            <a:pPr marL="342900" indent="-342900">
              <a:buFont typeface="+mj-lt"/>
              <a:buAutoNum type="arabicPeriod"/>
            </a:pPr>
            <a:r>
              <a:rPr lang="da-DK" sz="1800" dirty="0"/>
              <a:t>Glidebane: </a:t>
            </a:r>
            <a:r>
              <a:rPr lang="da-DK" sz="1800" dirty="0" err="1"/>
              <a:t>MinAI</a:t>
            </a:r>
            <a:r>
              <a:rPr lang="da-DK" sz="1800" dirty="0"/>
              <a:t> er et skridt på vejen mod etisk uacceptabel </a:t>
            </a:r>
            <a:r>
              <a:rPr lang="da-DK" sz="1800" dirty="0" err="1"/>
              <a:t>MaxAI</a:t>
            </a:r>
            <a:r>
              <a:rPr lang="da-DK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a-DK" sz="1800" dirty="0"/>
          </a:p>
          <a:p>
            <a:pPr marL="342900" indent="-342900">
              <a:buFont typeface="+mj-lt"/>
              <a:buAutoNum type="arabicPeriod"/>
            </a:pPr>
            <a:r>
              <a:rPr lang="da-DK" sz="1800" dirty="0" err="1"/>
              <a:t>MinAI</a:t>
            </a:r>
            <a:r>
              <a:rPr lang="da-DK" sz="1800" dirty="0"/>
              <a:t> vil motivere krigsforbrydelser: </a:t>
            </a:r>
            <a:r>
              <a:rPr lang="da-DK" sz="1800" i="1" dirty="0"/>
              <a:t>False flag operations, </a:t>
            </a:r>
            <a:r>
              <a:rPr lang="da-DK" sz="1800" dirty="0"/>
              <a:t>fingerede overgivelser, obstruktion af nødhjælpsorganisationer, ansvarsfralæggelse etc.</a:t>
            </a:r>
          </a:p>
          <a:p>
            <a:pPr marL="342900" indent="-342900">
              <a:buFont typeface="+mj-lt"/>
              <a:buAutoNum type="arabicPeriod"/>
            </a:pPr>
            <a:endParaRPr lang="da-DK" sz="1800" dirty="0"/>
          </a:p>
          <a:p>
            <a:pPr marL="342900" indent="-342900">
              <a:buFont typeface="+mj-lt"/>
              <a:buAutoNum type="arabicPeriod"/>
            </a:pPr>
            <a:r>
              <a:rPr lang="da-DK" sz="1800" dirty="0" err="1"/>
              <a:t>MinAI</a:t>
            </a:r>
            <a:r>
              <a:rPr lang="da-DK" sz="1800" dirty="0"/>
              <a:t> vil lede til falsk tryghed og urealistiske forventninger til neutrale agenter på slagmarken (fx Røde Kors)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9ABA1F4-609B-FB5F-B579-D2713A1021B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5B305DA-2710-4A9B-B0A5-CCE31510955D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717D975-CE84-8D72-7376-6C782C0A1C3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505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E67BC-F611-41E2-9CBB-541559F6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32433"/>
            <a:ext cx="10962000" cy="671967"/>
          </a:xfrm>
        </p:spPr>
        <p:txBody>
          <a:bodyPr/>
          <a:lstStyle/>
          <a:p>
            <a:r>
              <a:rPr lang="da-DK" dirty="0"/>
              <a:t>Scholz og </a:t>
            </a:r>
            <a:r>
              <a:rPr lang="da-DK" dirty="0" err="1"/>
              <a:t>Galliotts</a:t>
            </a:r>
            <a:r>
              <a:rPr lang="da-DK" dirty="0"/>
              <a:t> minimalisme vs. de tre hovedindvendinger fra Stop </a:t>
            </a:r>
            <a:r>
              <a:rPr lang="da-DK" dirty="0" err="1"/>
              <a:t>Killer</a:t>
            </a:r>
            <a:r>
              <a:rPr lang="da-DK" dirty="0"/>
              <a:t> Robots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23967E-1175-8220-976F-9AE79A6EEEF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Glidebaneargument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i="1" dirty="0"/>
              <a:t>[a] slide to digital dehumanization) </a:t>
            </a:r>
            <a:r>
              <a:rPr lang="en-US" sz="2000" dirty="0"/>
              <a:t>: </a:t>
            </a:r>
            <a:r>
              <a:rPr lang="en-US" sz="2000" dirty="0" err="1"/>
              <a:t>Måske</a:t>
            </a:r>
            <a:r>
              <a:rPr lang="en-US" sz="2000" dirty="0"/>
              <a:t> </a:t>
            </a:r>
            <a:r>
              <a:rPr lang="en-US" sz="2000" dirty="0" err="1"/>
              <a:t>stadig</a:t>
            </a:r>
            <a:r>
              <a:rPr lang="en-US" sz="2000" dirty="0"/>
              <a:t> </a:t>
            </a:r>
            <a:r>
              <a:rPr lang="en-US" sz="2000" dirty="0" err="1"/>
              <a:t>forrående</a:t>
            </a:r>
            <a:r>
              <a:rPr lang="en-US" sz="2000" dirty="0"/>
              <a:t> at stole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maskiners</a:t>
            </a:r>
            <a:r>
              <a:rPr lang="en-US" sz="2000" dirty="0"/>
              <a:t> </a:t>
            </a:r>
            <a:r>
              <a:rPr lang="en-US" sz="2000" dirty="0" err="1"/>
              <a:t>skelnen</a:t>
            </a:r>
            <a:r>
              <a:rPr lang="en-US" sz="2000" dirty="0"/>
              <a:t> </a:t>
            </a:r>
            <a:r>
              <a:rPr lang="en-US" sz="2000" dirty="0" err="1"/>
              <a:t>mellem</a:t>
            </a:r>
            <a:r>
              <a:rPr lang="en-US" sz="2000" dirty="0"/>
              <a:t> </a:t>
            </a:r>
            <a:r>
              <a:rPr lang="en-US" sz="2000" dirty="0" err="1"/>
              <a:t>kombattanter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nonkombattanter</a:t>
            </a:r>
            <a:r>
              <a:rPr lang="en-US" sz="2000" dirty="0"/>
              <a:t>? </a:t>
            </a:r>
            <a:r>
              <a:rPr lang="en-US" sz="2000" i="1" dirty="0"/>
              <a:t>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Argument </a:t>
            </a:r>
            <a:r>
              <a:rPr lang="en-US" sz="2000" b="1" dirty="0" err="1"/>
              <a:t>fra</a:t>
            </a:r>
            <a:r>
              <a:rPr lang="en-US" sz="2000" b="1" dirty="0"/>
              <a:t> </a:t>
            </a:r>
            <a:r>
              <a:rPr lang="en-US" sz="2000" b="1" dirty="0" err="1"/>
              <a:t>uundgåelig</a:t>
            </a:r>
            <a:r>
              <a:rPr lang="en-US" sz="2000" b="1" dirty="0"/>
              <a:t> </a:t>
            </a:r>
            <a:r>
              <a:rPr lang="en-US" sz="2000" b="1" dirty="0" err="1"/>
              <a:t>stereotypisering</a:t>
            </a:r>
            <a:r>
              <a:rPr lang="en-US" sz="2000" dirty="0"/>
              <a:t>: </a:t>
            </a:r>
            <a:r>
              <a:rPr lang="en-US" sz="2000" dirty="0" err="1"/>
              <a:t>Stadig</a:t>
            </a:r>
            <a:r>
              <a:rPr lang="en-US" sz="2000" dirty="0"/>
              <a:t> </a:t>
            </a:r>
            <a:r>
              <a:rPr lang="en-US" sz="2000" dirty="0" err="1"/>
              <a:t>risiko</a:t>
            </a:r>
            <a:r>
              <a:rPr lang="en-US" sz="2000" dirty="0"/>
              <a:t> for, at “stereotype” </a:t>
            </a:r>
            <a:r>
              <a:rPr lang="en-US" sz="2000" dirty="0" err="1"/>
              <a:t>nonkombattanter</a:t>
            </a:r>
            <a:r>
              <a:rPr lang="en-US" sz="2000" dirty="0"/>
              <a:t> </a:t>
            </a:r>
            <a:r>
              <a:rPr lang="en-US" sz="2000" dirty="0" err="1"/>
              <a:t>stilles</a:t>
            </a:r>
            <a:r>
              <a:rPr lang="en-US" sz="2000" dirty="0"/>
              <a:t> </a:t>
            </a:r>
            <a:r>
              <a:rPr lang="en-US" sz="2000" dirty="0" err="1"/>
              <a:t>bedst</a:t>
            </a:r>
            <a:r>
              <a:rPr lang="en-US" sz="2000" dirty="0"/>
              <a:t>?  </a:t>
            </a:r>
          </a:p>
          <a:p>
            <a:pPr marL="342900" indent="-342900">
              <a:buFont typeface="+mj-lt"/>
              <a:buAutoNum type="arabicPeriod"/>
            </a:pPr>
            <a:endParaRPr lang="en-US" sz="2000" b="1" i="1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/>
              <a:t>Argument </a:t>
            </a:r>
            <a:r>
              <a:rPr lang="en-US" sz="2000" b="1" i="1" dirty="0" err="1"/>
              <a:t>fra</a:t>
            </a:r>
            <a:r>
              <a:rPr lang="en-US" sz="2000" b="1" i="1" dirty="0"/>
              <a:t> </a:t>
            </a:r>
            <a:r>
              <a:rPr lang="en-US" sz="2000" b="1" i="1" dirty="0" err="1"/>
              <a:t>maskiners</a:t>
            </a:r>
            <a:r>
              <a:rPr lang="en-US" sz="2000" b="1" i="1" dirty="0"/>
              <a:t> </a:t>
            </a:r>
            <a:r>
              <a:rPr lang="en-US" sz="2000" b="1" i="1" dirty="0" err="1"/>
              <a:t>moralske</a:t>
            </a:r>
            <a:r>
              <a:rPr lang="en-US" sz="2000" b="1" i="1" dirty="0"/>
              <a:t> </a:t>
            </a:r>
            <a:r>
              <a:rPr lang="en-US" sz="2000" b="1" i="1" dirty="0" err="1"/>
              <a:t>uvidenhed</a:t>
            </a:r>
            <a:r>
              <a:rPr lang="en-US" sz="2000" i="1" dirty="0"/>
              <a:t>: </a:t>
            </a:r>
            <a:r>
              <a:rPr lang="en-US" sz="2000" dirty="0"/>
              <a:t>(</a:t>
            </a:r>
            <a:r>
              <a:rPr lang="en-US" sz="2000" i="1" dirty="0"/>
              <a:t>Whether at a battlefield or at a protest, machines cannot…comprehend the value of human life</a:t>
            </a:r>
            <a:r>
              <a:rPr lang="en-US" sz="2000" dirty="0"/>
              <a:t>)</a:t>
            </a:r>
            <a:r>
              <a:rPr lang="en-US" sz="2000" i="1" dirty="0"/>
              <a:t> : </a:t>
            </a:r>
            <a:r>
              <a:rPr lang="en-US" sz="2000" dirty="0"/>
              <a:t>Kan </a:t>
            </a:r>
            <a:r>
              <a:rPr lang="en-US" sz="2000" dirty="0" err="1"/>
              <a:t>MinAI</a:t>
            </a:r>
            <a:r>
              <a:rPr lang="en-US" sz="2000" dirty="0"/>
              <a:t> </a:t>
            </a:r>
            <a:r>
              <a:rPr lang="en-US" sz="2000" dirty="0" err="1"/>
              <a:t>fx</a:t>
            </a:r>
            <a:r>
              <a:rPr lang="en-US" sz="2000" dirty="0"/>
              <a:t> </a:t>
            </a:r>
            <a:r>
              <a:rPr lang="en-US" sz="2000" dirty="0" err="1"/>
              <a:t>ofre</a:t>
            </a:r>
            <a:r>
              <a:rPr lang="en-US" sz="2000" dirty="0"/>
              <a:t> </a:t>
            </a:r>
            <a:r>
              <a:rPr lang="en-US" sz="2000" dirty="0" err="1"/>
              <a:t>nonkombattanter</a:t>
            </a:r>
            <a:r>
              <a:rPr lang="en-US" sz="2000" dirty="0"/>
              <a:t> </a:t>
            </a:r>
            <a:r>
              <a:rPr lang="en-US" sz="2000" dirty="0" err="1"/>
              <a:t>når</a:t>
            </a:r>
            <a:r>
              <a:rPr lang="en-US" sz="2000" dirty="0"/>
              <a:t> det er </a:t>
            </a:r>
            <a:r>
              <a:rPr lang="en-US" sz="2000" dirty="0" err="1"/>
              <a:t>bydende</a:t>
            </a:r>
            <a:r>
              <a:rPr lang="en-US" sz="2000" dirty="0"/>
              <a:t> </a:t>
            </a:r>
            <a:r>
              <a:rPr lang="en-US" sz="2000" dirty="0" err="1"/>
              <a:t>nødvendigt</a:t>
            </a:r>
            <a:r>
              <a:rPr lang="en-US" sz="2000" dirty="0"/>
              <a:t> for at </a:t>
            </a:r>
            <a:r>
              <a:rPr lang="en-US" sz="2000" dirty="0" err="1"/>
              <a:t>redde</a:t>
            </a:r>
            <a:r>
              <a:rPr lang="en-US" sz="2000" dirty="0"/>
              <a:t> mange </a:t>
            </a:r>
            <a:r>
              <a:rPr lang="en-US" sz="2000" dirty="0" err="1"/>
              <a:t>andre</a:t>
            </a:r>
            <a:r>
              <a:rPr lang="en-US" sz="2000" dirty="0"/>
              <a:t> liv?  </a:t>
            </a:r>
            <a:endParaRPr lang="da-DK" sz="20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B2159DD-508B-0170-E308-EEE00718635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8B023F5-2D7D-4782-A4F8-8ABCC35AEDF6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B830F8B-C995-67C4-63DC-F60FD63D6D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83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5338FEC-B32D-6F2E-6ED9-2780F26D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631A-4CC5-4745-95D3-54BC1D540A4F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A2335C85-2689-9786-1710-723667395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22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4F073BD-3F73-2FD9-8FD9-4FB68C526A1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E759EBE-1ECC-B109-1FE6-B8F39490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547798"/>
            <a:ext cx="5354969" cy="671967"/>
          </a:xfrm>
        </p:spPr>
        <p:txBody>
          <a:bodyPr/>
          <a:lstStyle/>
          <a:p>
            <a:r>
              <a:rPr lang="en-US" dirty="0" err="1"/>
              <a:t>Næste</a:t>
            </a:r>
            <a:r>
              <a:rPr lang="en-US" dirty="0"/>
              <a:t> gang: </a:t>
            </a:r>
            <a:r>
              <a:rPr lang="en-US" dirty="0" err="1"/>
              <a:t>Overvågning</a:t>
            </a:r>
            <a:r>
              <a:rPr lang="en-US" dirty="0"/>
              <a:t>, AI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etik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53DAF45-91F2-5133-0D66-B4549DCC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90" b="17809"/>
          <a:stretch/>
        </p:blipFill>
        <p:spPr>
          <a:xfrm>
            <a:off x="411163" y="1989138"/>
            <a:ext cx="10961237" cy="3864462"/>
          </a:xfrm>
          <a:prstGeom prst="rect">
            <a:avLst/>
          </a:prstGeom>
          <a:noFill/>
        </p:spPr>
      </p:pic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4F9CC87-01A6-B4DD-0119-08C4B0E506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15ED87EE-EC2A-4035-BDC7-489C34ACD6FB}" type="datetime1">
              <a:rPr lang="da-DK" smtClean="0"/>
              <a:pPr>
                <a:spcAft>
                  <a:spcPts val="600"/>
                </a:spcAft>
              </a:pPr>
              <a:t>19-09-2025</a:t>
            </a:fld>
            <a:endParaRPr lang="da-DK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EA2C014-6883-3129-D4BF-7EF2CDCFC5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45D37B1E-C366-494F-A587-962AD9AABC83}" type="slidenum">
              <a:rPr lang="da-DK" smtClean="0"/>
              <a:pPr>
                <a:spcAft>
                  <a:spcPts val="600"/>
                </a:spcAft>
              </a:pPr>
              <a:t>23</a:t>
            </a:fld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6DE2F5-386A-CBDD-B58B-A5F1E563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220" y="122170"/>
            <a:ext cx="3161711" cy="3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1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D1ABD-4255-7746-FC42-93389C05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5" y="439310"/>
            <a:ext cx="10962000" cy="671967"/>
          </a:xfrm>
        </p:spPr>
        <p:txBody>
          <a:bodyPr/>
          <a:lstStyle/>
          <a:p>
            <a:r>
              <a:rPr lang="da-DK" sz="6000" dirty="0"/>
              <a:t>De tre hovedområder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EEEE21-54C7-A6A4-C70D-BE7BB36E6EA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46221" y="1965292"/>
            <a:ext cx="11699557" cy="386446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sz="3600" b="1" dirty="0"/>
              <a:t>Biomedicinsk forskning</a:t>
            </a:r>
            <a:r>
              <a:rPr lang="da-DK" sz="3600" dirty="0"/>
              <a:t>  (</a:t>
            </a:r>
            <a:r>
              <a:rPr lang="da-DK" sz="3600" i="1" dirty="0" err="1"/>
              <a:t>benchside</a:t>
            </a:r>
            <a:r>
              <a:rPr lang="da-DK" sz="36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da-DK" sz="3600" dirty="0"/>
          </a:p>
          <a:p>
            <a:pPr marL="342900" indent="-342900">
              <a:buFont typeface="+mj-lt"/>
              <a:buAutoNum type="arabicPeriod"/>
            </a:pPr>
            <a:r>
              <a:rPr lang="da-DK" sz="3600" b="1" dirty="0"/>
              <a:t>Patientpleje</a:t>
            </a:r>
            <a:r>
              <a:rPr lang="da-DK" sz="3600" dirty="0"/>
              <a:t>: helbredelse og palliation (</a:t>
            </a:r>
            <a:r>
              <a:rPr lang="da-DK" sz="3600" i="1" dirty="0" err="1"/>
              <a:t>bedside</a:t>
            </a:r>
            <a:r>
              <a:rPr lang="da-DK" sz="36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da-DK" sz="3600" dirty="0"/>
          </a:p>
          <a:p>
            <a:pPr marL="342900" indent="-342900">
              <a:buFont typeface="+mj-lt"/>
              <a:buAutoNum type="arabicPeriod"/>
            </a:pPr>
            <a:r>
              <a:rPr lang="da-DK" sz="3600" b="1" dirty="0"/>
              <a:t>Folkesundhed</a:t>
            </a:r>
            <a:r>
              <a:rPr lang="da-DK" sz="3600" dirty="0"/>
              <a:t>: Profylakse, sundhedsøkonomi og epidemistyring (</a:t>
            </a:r>
            <a:r>
              <a:rPr lang="da-DK" sz="3600" i="1" dirty="0"/>
              <a:t>community</a:t>
            </a:r>
            <a:r>
              <a:rPr lang="da-DK" sz="3600" dirty="0"/>
              <a:t>)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52A67C1-6DC1-5868-60B3-EBB3A5A9188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8D23C0D-B84D-4110-8B6C-682807988361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B8F8869-EFE7-5194-326F-BCC448712A2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26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NA PNG Transparent Images">
            <a:extLst>
              <a:ext uri="{FF2B5EF4-FFF2-40B4-BE49-F238E27FC236}">
                <a16:creationId xmlns:a16="http://schemas.microsoft.com/office/drawing/2014/main" id="{F0AC602A-40C7-119C-DA94-EC8DBD2F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061767-0DFA-D184-5C98-D8A0CC1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332433"/>
            <a:ext cx="10962000" cy="671967"/>
          </a:xfrm>
        </p:spPr>
        <p:txBody>
          <a:bodyPr/>
          <a:lstStyle/>
          <a:p>
            <a:r>
              <a:rPr lang="da-DK" dirty="0"/>
              <a:t>Biomedicinsk forskning</a:t>
            </a:r>
            <a:br>
              <a:rPr lang="da-DK" dirty="0"/>
            </a:br>
            <a:r>
              <a:rPr lang="da-DK" dirty="0"/>
              <a:t>”</a:t>
            </a:r>
            <a:r>
              <a:rPr lang="da-DK" dirty="0" err="1"/>
              <a:t>Omiske</a:t>
            </a:r>
            <a:r>
              <a:rPr lang="da-DK" dirty="0"/>
              <a:t> data”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3E6220-F2FE-8117-320B-7CB056D75B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163" y="1686560"/>
            <a:ext cx="9281477" cy="4307840"/>
          </a:xfrm>
        </p:spPr>
        <p:txBody>
          <a:bodyPr/>
          <a:lstStyle/>
          <a:p>
            <a:r>
              <a:rPr lang="en-US" sz="2400" dirty="0"/>
              <a:t>every area of study whose name ends in -</a:t>
            </a:r>
            <a:r>
              <a:rPr lang="en-US" sz="2400" dirty="0" err="1"/>
              <a:t>omic</a:t>
            </a:r>
            <a:r>
              <a:rPr lang="en-US" sz="2400" dirty="0"/>
              <a:t> belongs to the omics fields of study. This includes the following disciplines:</a:t>
            </a:r>
          </a:p>
          <a:p>
            <a:pPr lvl="1"/>
            <a:r>
              <a:rPr lang="en-US" sz="2200" dirty="0"/>
              <a:t>genomics (the study of a person’s genome);</a:t>
            </a:r>
          </a:p>
          <a:p>
            <a:pPr lvl="1"/>
            <a:r>
              <a:rPr lang="en-US" sz="2200" dirty="0"/>
              <a:t>proteomics (the study of proteomes, a set of proteins in an organism);</a:t>
            </a:r>
          </a:p>
          <a:p>
            <a:pPr lvl="1"/>
            <a:r>
              <a:rPr lang="en-US" sz="2200" dirty="0"/>
              <a:t>metabolomics (the study of metabolites, small molecules within cells produced during metabolism);</a:t>
            </a:r>
          </a:p>
          <a:p>
            <a:pPr lvl="1"/>
            <a:r>
              <a:rPr lang="en-US" sz="2200" dirty="0"/>
              <a:t>metagenomics (the study of genetic materials recovered from natural environments);</a:t>
            </a:r>
          </a:p>
          <a:p>
            <a:pPr lvl="1"/>
            <a:r>
              <a:rPr lang="en-US" sz="2200" dirty="0"/>
              <a:t>phenomics (the study of total phenotypic characteristics of an organism);</a:t>
            </a:r>
          </a:p>
          <a:p>
            <a:pPr lvl="1"/>
            <a:r>
              <a:rPr lang="en-US" sz="2200" dirty="0"/>
              <a:t>transcriptomics (the study of RNA transcripts produced by a genome).</a:t>
            </a:r>
          </a:p>
          <a:p>
            <a:pPr lvl="2"/>
            <a:r>
              <a:rPr lang="en-US" sz="2000" dirty="0"/>
              <a:t>(</a:t>
            </a:r>
            <a:r>
              <a:rPr lang="en-US" sz="2000" dirty="0" err="1"/>
              <a:t>kilde</a:t>
            </a:r>
            <a:r>
              <a:rPr lang="en-US" sz="2000" dirty="0"/>
              <a:t>: https://www.altexsoft.com/blog/omics-data-analysis/)</a:t>
            </a:r>
            <a:endParaRPr lang="da-DK" sz="20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F6410F-FDF4-FEC7-7CF2-7820116E810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01C1654-B119-431D-8541-8E05661CDE1C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156EB1F-02D7-99A2-3DF2-E91CA24B3AC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665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7AC36-0181-AACA-BD6C-7084E15E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49126"/>
            <a:ext cx="10962000" cy="671967"/>
          </a:xfrm>
        </p:spPr>
        <p:txBody>
          <a:bodyPr/>
          <a:lstStyle/>
          <a:p>
            <a:r>
              <a:rPr lang="da-DK" dirty="0"/>
              <a:t>AI med input af </a:t>
            </a:r>
            <a:r>
              <a:rPr lang="da-DK" dirty="0" err="1"/>
              <a:t>omiske</a:t>
            </a:r>
            <a:r>
              <a:rPr lang="da-DK" dirty="0"/>
              <a:t> data:</a:t>
            </a:r>
            <a:br>
              <a:rPr lang="da-DK" dirty="0"/>
            </a:br>
            <a:r>
              <a:rPr lang="da-DK" dirty="0"/>
              <a:t>Etiske dilemmaer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70849E-454B-8FEA-6892-F388A875FF2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a-DK" sz="2800" dirty="0"/>
              <a:t>Fordele: </a:t>
            </a:r>
          </a:p>
          <a:p>
            <a:pPr lvl="1"/>
            <a:r>
              <a:rPr lang="da-DK" sz="2600" dirty="0"/>
              <a:t>Præcisionsmedicin (</a:t>
            </a:r>
            <a:r>
              <a:rPr lang="da-DK" sz="2600" i="1" dirty="0" err="1"/>
              <a:t>precision</a:t>
            </a:r>
            <a:r>
              <a:rPr lang="da-DK" sz="2600" i="1" dirty="0"/>
              <a:t> </a:t>
            </a:r>
            <a:r>
              <a:rPr lang="da-DK" sz="2600" i="1" dirty="0" err="1"/>
              <a:t>medicine</a:t>
            </a:r>
            <a:r>
              <a:rPr lang="da-DK" sz="2600" dirty="0"/>
              <a:t>)</a:t>
            </a:r>
          </a:p>
          <a:p>
            <a:pPr lvl="1"/>
            <a:r>
              <a:rPr lang="da-DK" sz="2600" dirty="0"/>
              <a:t>Praktisk implementering af grundforskning (</a:t>
            </a:r>
            <a:r>
              <a:rPr lang="da-DK" sz="2600" i="1" dirty="0" err="1"/>
              <a:t>translational</a:t>
            </a:r>
            <a:r>
              <a:rPr lang="da-DK" sz="2600" i="1" dirty="0"/>
              <a:t> </a:t>
            </a:r>
            <a:r>
              <a:rPr lang="da-DK" sz="2600" i="1" dirty="0" err="1"/>
              <a:t>medicine</a:t>
            </a:r>
            <a:r>
              <a:rPr lang="da-DK" sz="2600" dirty="0"/>
              <a:t>)</a:t>
            </a:r>
          </a:p>
          <a:p>
            <a:pPr lvl="1"/>
            <a:endParaRPr lang="da-DK" sz="2600" dirty="0"/>
          </a:p>
          <a:p>
            <a:r>
              <a:rPr lang="da-DK" sz="2800" dirty="0"/>
              <a:t>Ulemper/risici (jf. B&amp;V 2021, 705-8):</a:t>
            </a:r>
          </a:p>
          <a:p>
            <a:pPr lvl="1"/>
            <a:r>
              <a:rPr lang="da-DK" sz="2600" dirty="0"/>
              <a:t>Skæve datasæt</a:t>
            </a:r>
          </a:p>
          <a:p>
            <a:pPr lvl="1"/>
            <a:r>
              <a:rPr lang="da-DK" sz="2600" dirty="0"/>
              <a:t>Potente datasæt i hænderne på regeringer og magtfulde koncerner</a:t>
            </a:r>
          </a:p>
          <a:p>
            <a:pPr lvl="1"/>
            <a:r>
              <a:rPr lang="da-DK" sz="2600" dirty="0"/>
              <a:t>Misbrug til urimelig diskrimination</a:t>
            </a:r>
          </a:p>
          <a:p>
            <a:pPr lvl="1"/>
            <a:endParaRPr lang="da-DK" sz="2600" dirty="0"/>
          </a:p>
          <a:p>
            <a:endParaRPr lang="da-DK" sz="2800" dirty="0"/>
          </a:p>
          <a:p>
            <a:endParaRPr lang="da-DK" sz="2800" dirty="0"/>
          </a:p>
          <a:p>
            <a:endParaRPr lang="da-DK" sz="2800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F0DAB47-FB6B-E20B-9048-70A9B6E9EC7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02B6DF4-279D-4941-95AF-8EF5962C96FA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236DFA7-7310-DC80-0BAF-963227CD30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92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3F96DE82-BED6-8EE5-C5C9-341E14C6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0AC7-F806-4099-A072-D2EBE52AB2C8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66EA3286-B6EF-5420-5329-72DC68DA2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09A152-671E-93A9-FB98-63A002D1829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0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E759120-3026-C50B-83FD-5E10BE8E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2202" y="1006605"/>
            <a:ext cx="4680000" cy="1938338"/>
          </a:xfrm>
        </p:spPr>
        <p:txBody>
          <a:bodyPr anchor="t">
            <a:normAutofit/>
          </a:bodyPr>
          <a:lstStyle/>
          <a:p>
            <a:r>
              <a:rPr lang="da-DK" dirty="0"/>
              <a:t>AI i patientpleje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5425AB9D-83AE-C272-358A-B594B256D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2202" y="2092960"/>
            <a:ext cx="4680000" cy="37606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endParaRPr lang="da-DK" sz="1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da-DK" sz="1400" dirty="0"/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da-DK" sz="3300" dirty="0"/>
              <a:t>Diagnostik : Måske paternalisme ift. menneskelige diagnostikere? 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endParaRPr lang="da-DK" sz="3300" dirty="0"/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da-DK" sz="3300" dirty="0"/>
              <a:t>Overvågning af patienter og deres medicinering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endParaRPr lang="da-DK" sz="3300" dirty="0"/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da-DK" sz="3300" dirty="0"/>
              <a:t>Workflow og hospitalsøkonomi: Administration af sengepladser, </a:t>
            </a:r>
            <a:r>
              <a:rPr lang="da-DK" sz="3300" dirty="0" err="1"/>
              <a:t>operationskalendre</a:t>
            </a:r>
            <a:r>
              <a:rPr lang="da-DK" sz="3300" dirty="0"/>
              <a:t> etc. 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F08B323B-113C-2366-6B95-BCCB558F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09" r="20459" b="2"/>
          <a:stretch/>
        </p:blipFill>
        <p:spPr>
          <a:xfrm>
            <a:off x="422432" y="1000443"/>
            <a:ext cx="5077365" cy="4853157"/>
          </a:xfrm>
          <a:prstGeom prst="rect">
            <a:avLst/>
          </a:prstGeom>
          <a:noFill/>
        </p:spPr>
      </p:pic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6B069B2-436C-0D5F-5FD5-408EA13AA4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8593FE71-5D23-4375-A55C-AEC5559F8974}" type="datetime1">
              <a:rPr lang="da-DK" smtClean="0"/>
              <a:pPr>
                <a:spcAft>
                  <a:spcPts val="600"/>
                </a:spcAft>
              </a:pPr>
              <a:t>19-09-2025</a:t>
            </a:fld>
            <a:endParaRPr lang="da-DK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DA32B1-F516-3B55-1C00-986FEE532B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45D37B1E-C366-494F-A587-962AD9AABC83}" type="slidenum">
              <a:rPr lang="da-DK" smtClean="0"/>
              <a:pPr>
                <a:spcAft>
                  <a:spcPts val="600"/>
                </a:spcAft>
              </a:pPr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65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53D890C-01F8-BAB1-38F4-6AA424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169329"/>
            <a:ext cx="4912505" cy="671967"/>
          </a:xfrm>
        </p:spPr>
        <p:txBody>
          <a:bodyPr/>
          <a:lstStyle/>
          <a:p>
            <a:r>
              <a:rPr lang="da-DK" dirty="0"/>
              <a:t>Et vigtigt begreb:</a:t>
            </a:r>
            <a:br>
              <a:rPr lang="da-DK" dirty="0"/>
            </a:br>
            <a:r>
              <a:rPr lang="da-DK" dirty="0"/>
              <a:t>Den etiske flaskehals </a:t>
            </a:r>
            <a:r>
              <a:rPr lang="da-DK" sz="2400" dirty="0"/>
              <a:t>(</a:t>
            </a:r>
            <a:r>
              <a:rPr lang="da-DK" sz="2400" i="1" dirty="0" err="1"/>
              <a:t>ethical</a:t>
            </a:r>
            <a:r>
              <a:rPr lang="da-DK" sz="2400" i="1" dirty="0"/>
              <a:t> </a:t>
            </a:r>
            <a:r>
              <a:rPr lang="da-DK" sz="2400" i="1" dirty="0" err="1"/>
              <a:t>bottleneck</a:t>
            </a:r>
            <a:r>
              <a:rPr lang="da-DK" sz="2400" i="1" dirty="0"/>
              <a:t>, </a:t>
            </a:r>
            <a:r>
              <a:rPr lang="da-DK" sz="2400" dirty="0"/>
              <a:t>B&amp;V 709)</a:t>
            </a:r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27A6B7EB-8C13-CA91-2A15-031CFA32604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9330" y="2058882"/>
            <a:ext cx="8686342" cy="3864462"/>
          </a:xfrm>
        </p:spPr>
        <p:txBody>
          <a:bodyPr/>
          <a:lstStyle/>
          <a:p>
            <a:r>
              <a:rPr lang="en-US" sz="1800" i="1" dirty="0"/>
              <a:t>Much like the neck of a bottle, where the opening is at its narrowest point, bottlenecks symbolize those critical junctures within your workflow where tasks or processes are constrained</a:t>
            </a:r>
            <a:r>
              <a:rPr lang="da-DK" sz="1800" i="1" dirty="0"/>
              <a:t> </a:t>
            </a:r>
            <a:r>
              <a:rPr lang="da-DK" sz="1800" dirty="0"/>
              <a:t>(</a:t>
            </a:r>
            <a:r>
              <a:rPr lang="da-DK" sz="1800" dirty="0">
                <a:hlinkClick r:id="rId2"/>
              </a:rPr>
              <a:t>https://teamhood.com/project-management/managing-bottlenecks/</a:t>
            </a:r>
            <a:r>
              <a:rPr lang="da-DK" sz="1800" dirty="0"/>
              <a:t>)</a:t>
            </a:r>
          </a:p>
          <a:p>
            <a:endParaRPr lang="da-DK" sz="1800" i="1" dirty="0"/>
          </a:p>
          <a:p>
            <a:endParaRPr lang="da-DK" sz="1800" i="1" dirty="0"/>
          </a:p>
          <a:p>
            <a:r>
              <a:rPr lang="da-DK" sz="1800" b="1" dirty="0"/>
              <a:t>Almindelig brug af metaforen</a:t>
            </a:r>
            <a:r>
              <a:rPr lang="da-DK" sz="1800" dirty="0"/>
              <a:t>: Et sted i en produktions- eller distributionslinje, der sætter en øvre begrænsning på outputtet af alle senere led i processen </a:t>
            </a:r>
          </a:p>
          <a:p>
            <a:endParaRPr lang="da-DK" sz="1800" i="1" dirty="0"/>
          </a:p>
          <a:p>
            <a:r>
              <a:rPr lang="da-DK" sz="1800" b="1" dirty="0"/>
              <a:t>Brugt (dobbelt) metaforisk indenfor anvendt etik</a:t>
            </a:r>
            <a:r>
              <a:rPr lang="da-DK" sz="1800" dirty="0"/>
              <a:t>: Et sted i en proces, der stræber mod en etisk acceptabel løsning af et praktisk problem, der sætter en suboptimal øvre grænse for den etiske kvalitet af alle senere led i processen   </a:t>
            </a:r>
          </a:p>
          <a:p>
            <a:endParaRPr lang="da-DK" sz="1800" i="1" dirty="0"/>
          </a:p>
          <a:p>
            <a:endParaRPr lang="da-DK" sz="1800" dirty="0"/>
          </a:p>
          <a:p>
            <a:endParaRPr lang="da-DK" sz="1800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4DDDB10-4287-B68B-413D-CE75D8C4841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9FF2969-492A-46FB-9E5B-7AF8A662A308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F90E51-C44B-7F19-CE1C-4C0B2168B5D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8</a:t>
            </a:fld>
            <a:endParaRPr lang="da-DK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1FA226C6-2BF1-0B2C-A409-D5ACA10977FE}"/>
              </a:ext>
            </a:extLst>
          </p:cNvPr>
          <p:cNvSpPr/>
          <p:nvPr/>
        </p:nvSpPr>
        <p:spPr>
          <a:xfrm>
            <a:off x="224725" y="4664990"/>
            <a:ext cx="9492712" cy="1363851"/>
          </a:xfrm>
          <a:custGeom>
            <a:avLst/>
            <a:gdLst>
              <a:gd name="connsiteX0" fmla="*/ 0 w 9492712"/>
              <a:gd name="connsiteY0" fmla="*/ 0 h 1363851"/>
              <a:gd name="connsiteX1" fmla="*/ 583124 w 9492712"/>
              <a:gd name="connsiteY1" fmla="*/ 0 h 1363851"/>
              <a:gd name="connsiteX2" fmla="*/ 1071320 w 9492712"/>
              <a:gd name="connsiteY2" fmla="*/ 0 h 1363851"/>
              <a:gd name="connsiteX3" fmla="*/ 1844298 w 9492712"/>
              <a:gd name="connsiteY3" fmla="*/ 0 h 1363851"/>
              <a:gd name="connsiteX4" fmla="*/ 2237568 w 9492712"/>
              <a:gd name="connsiteY4" fmla="*/ 0 h 1363851"/>
              <a:gd name="connsiteX5" fmla="*/ 2630837 w 9492712"/>
              <a:gd name="connsiteY5" fmla="*/ 0 h 1363851"/>
              <a:gd name="connsiteX6" fmla="*/ 3024107 w 9492712"/>
              <a:gd name="connsiteY6" fmla="*/ 0 h 1363851"/>
              <a:gd name="connsiteX7" fmla="*/ 3417376 w 9492712"/>
              <a:gd name="connsiteY7" fmla="*/ 0 h 1363851"/>
              <a:gd name="connsiteX8" fmla="*/ 4000500 w 9492712"/>
              <a:gd name="connsiteY8" fmla="*/ 0 h 1363851"/>
              <a:gd name="connsiteX9" fmla="*/ 4393770 w 9492712"/>
              <a:gd name="connsiteY9" fmla="*/ 0 h 1363851"/>
              <a:gd name="connsiteX10" fmla="*/ 4881966 w 9492712"/>
              <a:gd name="connsiteY10" fmla="*/ 0 h 1363851"/>
              <a:gd name="connsiteX11" fmla="*/ 5370163 w 9492712"/>
              <a:gd name="connsiteY11" fmla="*/ 0 h 1363851"/>
              <a:gd name="connsiteX12" fmla="*/ 6048214 w 9492712"/>
              <a:gd name="connsiteY12" fmla="*/ 0 h 1363851"/>
              <a:gd name="connsiteX13" fmla="*/ 6821192 w 9492712"/>
              <a:gd name="connsiteY13" fmla="*/ 0 h 1363851"/>
              <a:gd name="connsiteX14" fmla="*/ 7309388 w 9492712"/>
              <a:gd name="connsiteY14" fmla="*/ 0 h 1363851"/>
              <a:gd name="connsiteX15" fmla="*/ 7892512 w 9492712"/>
              <a:gd name="connsiteY15" fmla="*/ 0 h 1363851"/>
              <a:gd name="connsiteX16" fmla="*/ 8285781 w 9492712"/>
              <a:gd name="connsiteY16" fmla="*/ 0 h 1363851"/>
              <a:gd name="connsiteX17" fmla="*/ 8868905 w 9492712"/>
              <a:gd name="connsiteY17" fmla="*/ 0 h 1363851"/>
              <a:gd name="connsiteX18" fmla="*/ 9492712 w 9492712"/>
              <a:gd name="connsiteY18" fmla="*/ 0 h 1363851"/>
              <a:gd name="connsiteX19" fmla="*/ 9492712 w 9492712"/>
              <a:gd name="connsiteY19" fmla="*/ 654648 h 1363851"/>
              <a:gd name="connsiteX20" fmla="*/ 9492712 w 9492712"/>
              <a:gd name="connsiteY20" fmla="*/ 1363851 h 1363851"/>
              <a:gd name="connsiteX21" fmla="*/ 8909588 w 9492712"/>
              <a:gd name="connsiteY21" fmla="*/ 1363851 h 1363851"/>
              <a:gd name="connsiteX22" fmla="*/ 8421392 w 9492712"/>
              <a:gd name="connsiteY22" fmla="*/ 1363851 h 1363851"/>
              <a:gd name="connsiteX23" fmla="*/ 7838268 w 9492712"/>
              <a:gd name="connsiteY23" fmla="*/ 1363851 h 1363851"/>
              <a:gd name="connsiteX24" fmla="*/ 7350071 w 9492712"/>
              <a:gd name="connsiteY24" fmla="*/ 1363851 h 1363851"/>
              <a:gd name="connsiteX25" fmla="*/ 6766948 w 9492712"/>
              <a:gd name="connsiteY25" fmla="*/ 1363851 h 1363851"/>
              <a:gd name="connsiteX26" fmla="*/ 5899042 w 9492712"/>
              <a:gd name="connsiteY26" fmla="*/ 1363851 h 1363851"/>
              <a:gd name="connsiteX27" fmla="*/ 5031137 w 9492712"/>
              <a:gd name="connsiteY27" fmla="*/ 1363851 h 1363851"/>
              <a:gd name="connsiteX28" fmla="*/ 4258159 w 9492712"/>
              <a:gd name="connsiteY28" fmla="*/ 1363851 h 1363851"/>
              <a:gd name="connsiteX29" fmla="*/ 3769963 w 9492712"/>
              <a:gd name="connsiteY29" fmla="*/ 1363851 h 1363851"/>
              <a:gd name="connsiteX30" fmla="*/ 3186839 w 9492712"/>
              <a:gd name="connsiteY30" fmla="*/ 1363851 h 1363851"/>
              <a:gd name="connsiteX31" fmla="*/ 2508788 w 9492712"/>
              <a:gd name="connsiteY31" fmla="*/ 1363851 h 1363851"/>
              <a:gd name="connsiteX32" fmla="*/ 1830737 w 9492712"/>
              <a:gd name="connsiteY32" fmla="*/ 1363851 h 1363851"/>
              <a:gd name="connsiteX33" fmla="*/ 962832 w 9492712"/>
              <a:gd name="connsiteY33" fmla="*/ 1363851 h 1363851"/>
              <a:gd name="connsiteX34" fmla="*/ 0 w 9492712"/>
              <a:gd name="connsiteY34" fmla="*/ 1363851 h 1363851"/>
              <a:gd name="connsiteX35" fmla="*/ 0 w 9492712"/>
              <a:gd name="connsiteY35" fmla="*/ 668287 h 1363851"/>
              <a:gd name="connsiteX36" fmla="*/ 0 w 9492712"/>
              <a:gd name="connsiteY36" fmla="*/ 0 h 13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492712" h="1363851" extrusionOk="0">
                <a:moveTo>
                  <a:pt x="0" y="0"/>
                </a:moveTo>
                <a:cubicBezTo>
                  <a:pt x="244585" y="-4075"/>
                  <a:pt x="354277" y="-2894"/>
                  <a:pt x="583124" y="0"/>
                </a:cubicBezTo>
                <a:cubicBezTo>
                  <a:pt x="811971" y="2894"/>
                  <a:pt x="895612" y="18517"/>
                  <a:pt x="1071320" y="0"/>
                </a:cubicBezTo>
                <a:cubicBezTo>
                  <a:pt x="1247028" y="-18517"/>
                  <a:pt x="1644627" y="-18679"/>
                  <a:pt x="1844298" y="0"/>
                </a:cubicBezTo>
                <a:cubicBezTo>
                  <a:pt x="2043969" y="18679"/>
                  <a:pt x="2079485" y="-3559"/>
                  <a:pt x="2237568" y="0"/>
                </a:cubicBezTo>
                <a:cubicBezTo>
                  <a:pt x="2395651" y="3559"/>
                  <a:pt x="2486662" y="-4396"/>
                  <a:pt x="2630837" y="0"/>
                </a:cubicBezTo>
                <a:cubicBezTo>
                  <a:pt x="2775012" y="4396"/>
                  <a:pt x="2885554" y="-11350"/>
                  <a:pt x="3024107" y="0"/>
                </a:cubicBezTo>
                <a:cubicBezTo>
                  <a:pt x="3162660" y="11350"/>
                  <a:pt x="3269357" y="8154"/>
                  <a:pt x="3417376" y="0"/>
                </a:cubicBezTo>
                <a:cubicBezTo>
                  <a:pt x="3565395" y="-8154"/>
                  <a:pt x="3825559" y="-26278"/>
                  <a:pt x="4000500" y="0"/>
                </a:cubicBezTo>
                <a:cubicBezTo>
                  <a:pt x="4175441" y="26278"/>
                  <a:pt x="4253582" y="12545"/>
                  <a:pt x="4393770" y="0"/>
                </a:cubicBezTo>
                <a:cubicBezTo>
                  <a:pt x="4533958" y="-12545"/>
                  <a:pt x="4662248" y="19537"/>
                  <a:pt x="4881966" y="0"/>
                </a:cubicBezTo>
                <a:cubicBezTo>
                  <a:pt x="5101684" y="-19537"/>
                  <a:pt x="5261694" y="-2234"/>
                  <a:pt x="5370163" y="0"/>
                </a:cubicBezTo>
                <a:cubicBezTo>
                  <a:pt x="5478632" y="2234"/>
                  <a:pt x="5815224" y="-29251"/>
                  <a:pt x="6048214" y="0"/>
                </a:cubicBezTo>
                <a:cubicBezTo>
                  <a:pt x="6281204" y="29251"/>
                  <a:pt x="6580771" y="-31657"/>
                  <a:pt x="6821192" y="0"/>
                </a:cubicBezTo>
                <a:cubicBezTo>
                  <a:pt x="7061613" y="31657"/>
                  <a:pt x="7191336" y="23521"/>
                  <a:pt x="7309388" y="0"/>
                </a:cubicBezTo>
                <a:cubicBezTo>
                  <a:pt x="7427440" y="-23521"/>
                  <a:pt x="7734069" y="12166"/>
                  <a:pt x="7892512" y="0"/>
                </a:cubicBezTo>
                <a:cubicBezTo>
                  <a:pt x="8050955" y="-12166"/>
                  <a:pt x="8145693" y="-19330"/>
                  <a:pt x="8285781" y="0"/>
                </a:cubicBezTo>
                <a:cubicBezTo>
                  <a:pt x="8425869" y="19330"/>
                  <a:pt x="8749283" y="-27801"/>
                  <a:pt x="8868905" y="0"/>
                </a:cubicBezTo>
                <a:cubicBezTo>
                  <a:pt x="8988527" y="27801"/>
                  <a:pt x="9259027" y="-21537"/>
                  <a:pt x="9492712" y="0"/>
                </a:cubicBezTo>
                <a:cubicBezTo>
                  <a:pt x="9516113" y="150280"/>
                  <a:pt x="9486985" y="519154"/>
                  <a:pt x="9492712" y="654648"/>
                </a:cubicBezTo>
                <a:cubicBezTo>
                  <a:pt x="9498439" y="790142"/>
                  <a:pt x="9474709" y="1080986"/>
                  <a:pt x="9492712" y="1363851"/>
                </a:cubicBezTo>
                <a:cubicBezTo>
                  <a:pt x="9247480" y="1356696"/>
                  <a:pt x="9138691" y="1347690"/>
                  <a:pt x="8909588" y="1363851"/>
                </a:cubicBezTo>
                <a:cubicBezTo>
                  <a:pt x="8680485" y="1380012"/>
                  <a:pt x="8579742" y="1342928"/>
                  <a:pt x="8421392" y="1363851"/>
                </a:cubicBezTo>
                <a:cubicBezTo>
                  <a:pt x="8263042" y="1384774"/>
                  <a:pt x="8048731" y="1344981"/>
                  <a:pt x="7838268" y="1363851"/>
                </a:cubicBezTo>
                <a:cubicBezTo>
                  <a:pt x="7627805" y="1382721"/>
                  <a:pt x="7568420" y="1339588"/>
                  <a:pt x="7350071" y="1363851"/>
                </a:cubicBezTo>
                <a:cubicBezTo>
                  <a:pt x="7131722" y="1388114"/>
                  <a:pt x="6989895" y="1348754"/>
                  <a:pt x="6766948" y="1363851"/>
                </a:cubicBezTo>
                <a:cubicBezTo>
                  <a:pt x="6544001" y="1378948"/>
                  <a:pt x="6126855" y="1326793"/>
                  <a:pt x="5899042" y="1363851"/>
                </a:cubicBezTo>
                <a:cubicBezTo>
                  <a:pt x="5671229" y="1400909"/>
                  <a:pt x="5412120" y="1407152"/>
                  <a:pt x="5031137" y="1363851"/>
                </a:cubicBezTo>
                <a:cubicBezTo>
                  <a:pt x="4650154" y="1320550"/>
                  <a:pt x="4466410" y="1375613"/>
                  <a:pt x="4258159" y="1363851"/>
                </a:cubicBezTo>
                <a:cubicBezTo>
                  <a:pt x="4049908" y="1352089"/>
                  <a:pt x="3911114" y="1381941"/>
                  <a:pt x="3769963" y="1363851"/>
                </a:cubicBezTo>
                <a:cubicBezTo>
                  <a:pt x="3628812" y="1345761"/>
                  <a:pt x="3380667" y="1389800"/>
                  <a:pt x="3186839" y="1363851"/>
                </a:cubicBezTo>
                <a:cubicBezTo>
                  <a:pt x="2993011" y="1337902"/>
                  <a:pt x="2759241" y="1374119"/>
                  <a:pt x="2508788" y="1363851"/>
                </a:cubicBezTo>
                <a:cubicBezTo>
                  <a:pt x="2258335" y="1353583"/>
                  <a:pt x="1976938" y="1392713"/>
                  <a:pt x="1830737" y="1363851"/>
                </a:cubicBezTo>
                <a:cubicBezTo>
                  <a:pt x="1684536" y="1334989"/>
                  <a:pt x="1310877" y="1355215"/>
                  <a:pt x="962832" y="1363851"/>
                </a:cubicBezTo>
                <a:cubicBezTo>
                  <a:pt x="614787" y="1372487"/>
                  <a:pt x="474708" y="1378199"/>
                  <a:pt x="0" y="1363851"/>
                </a:cubicBezTo>
                <a:cubicBezTo>
                  <a:pt x="-2221" y="1045105"/>
                  <a:pt x="28625" y="834130"/>
                  <a:pt x="0" y="668287"/>
                </a:cubicBezTo>
                <a:cubicBezTo>
                  <a:pt x="-28625" y="502444"/>
                  <a:pt x="27145" y="18010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1448566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a-DK" sz="1600" dirty="0" err="1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F632A8D8-C776-FE07-DF6E-EEC5AEABF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99" b="18619"/>
          <a:stretch/>
        </p:blipFill>
        <p:spPr>
          <a:xfrm>
            <a:off x="6504855" y="50356"/>
            <a:ext cx="5741389" cy="17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53D890C-01F8-BAB1-38F4-6AA424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01773"/>
            <a:ext cx="10962000" cy="671967"/>
          </a:xfrm>
        </p:spPr>
        <p:txBody>
          <a:bodyPr/>
          <a:lstStyle/>
          <a:p>
            <a:r>
              <a:rPr lang="da-DK" dirty="0"/>
              <a:t>En etisk flaskehals i AI-drevet patientpleje</a:t>
            </a: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27A6B7EB-8C13-CA91-2A15-031CFA32604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0400" y="2797444"/>
            <a:ext cx="5547935" cy="324380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a-DK" sz="2000" dirty="0"/>
              <a:t>En AI model er trænet på data vedr. majoriteten 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Modellen anbefaler suboptimal behandling til minoriteten 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Nye data viser, at ressourcerne anvendes mest effektivt på majoriteten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Minoriteten får dårligere ressourceallokering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Minoriteten får endnu dårligere behandling 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2000" dirty="0"/>
              <a:t>Feedback til trin 3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4DDDB10-4287-B68B-413D-CE75D8C4841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9FF2969-492A-46FB-9E5B-7AF8A662A308}" type="datetime1">
              <a:rPr lang="da-DK" smtClean="0"/>
              <a:t>19-09-2025</a:t>
            </a:fld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F90E51-C44B-7F19-CE1C-4C0B2168B5D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9</a:t>
            </a:fld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3F346793-4AA3-E571-946D-CE103518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35" y="2733778"/>
            <a:ext cx="6155410" cy="324380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A65A1F6-19CB-8738-6108-73AA538E0306}"/>
              </a:ext>
            </a:extLst>
          </p:cNvPr>
          <p:cNvSpPr txBox="1"/>
          <p:nvPr/>
        </p:nvSpPr>
        <p:spPr>
          <a:xfrm>
            <a:off x="480447" y="1486658"/>
            <a:ext cx="1024437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i="1" dirty="0"/>
              <a:t>A </a:t>
            </a:r>
            <a:r>
              <a:rPr lang="da-DK" i="1" dirty="0" err="1"/>
              <a:t>biased</a:t>
            </a:r>
            <a:r>
              <a:rPr lang="da-DK" i="1" dirty="0"/>
              <a:t> </a:t>
            </a:r>
            <a:r>
              <a:rPr lang="da-DK" i="1" dirty="0" err="1"/>
              <a:t>training</a:t>
            </a:r>
            <a:r>
              <a:rPr lang="da-DK" i="1" dirty="0"/>
              <a:t> data </a:t>
            </a:r>
            <a:r>
              <a:rPr lang="da-DK" i="1" dirty="0" err="1"/>
              <a:t>set…leads</a:t>
            </a:r>
            <a:r>
              <a:rPr lang="da-DK" i="1" dirty="0"/>
              <a:t> to suboptimal performance for </a:t>
            </a:r>
            <a:r>
              <a:rPr lang="da-DK" i="1" dirty="0" err="1"/>
              <a:t>underrepresented</a:t>
            </a:r>
            <a:r>
              <a:rPr lang="da-DK" i="1" dirty="0"/>
              <a:t> </a:t>
            </a:r>
            <a:r>
              <a:rPr lang="da-DK" i="1" dirty="0" err="1"/>
              <a:t>groups</a:t>
            </a:r>
            <a:r>
              <a:rPr lang="da-DK" dirty="0"/>
              <a:t> (B&amp;V 709) </a:t>
            </a:r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 err="1"/>
          </a:p>
        </p:txBody>
      </p:sp>
    </p:spTree>
    <p:extLst>
      <p:ext uri="{BB962C8B-B14F-4D97-AF65-F5344CB8AC3E}">
        <p14:creationId xmlns:p14="http://schemas.microsoft.com/office/powerpoint/2010/main" val="33877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82c1aca-506a-490c-b6c4-fa05dda367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785f821-42a4-47be-adb8-336933628c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37e0beb-de2d-4244-8d98-050ced36b09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8dcfc00-67f7-44ac-a892-c88f3f1cfee3"/>
</p:tagLst>
</file>

<file path=ppt/theme/theme1.xml><?xml version="1.0" encoding="utf-8"?>
<a:theme xmlns:a="http://schemas.openxmlformats.org/drawingml/2006/main" name="Blank">
  <a:themeElements>
    <a:clrScheme name="SDU">
      <a:dk1>
        <a:srgbClr val="000000"/>
      </a:dk1>
      <a:lt1>
        <a:sysClr val="window" lastClr="FFFFFF"/>
      </a:lt1>
      <a:dk2>
        <a:srgbClr val="7A6040"/>
      </a:dk2>
      <a:lt2>
        <a:srgbClr val="DDCBA4"/>
      </a:lt2>
      <a:accent1>
        <a:srgbClr val="AEB862"/>
      </a:accent1>
      <a:accent2>
        <a:srgbClr val="789D4A"/>
      </a:accent2>
      <a:accent3>
        <a:srgbClr val="F2C75C"/>
      </a:accent3>
      <a:accent4>
        <a:srgbClr val="E07E3C"/>
      </a:accent4>
      <a:accent5>
        <a:srgbClr val="E1BBB4"/>
      </a:accent5>
      <a:accent6>
        <a:srgbClr val="D05A57"/>
      </a:accent6>
      <a:hlink>
        <a:srgbClr val="0563C1"/>
      </a:hlink>
      <a:folHlink>
        <a:srgbClr val="954F72"/>
      </a:folHlink>
    </a:clrScheme>
    <a:fontScheme name="SD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/>
        </a:defPPr>
      </a:lstStyle>
    </a:txDef>
  </a:objectDefaults>
  <a:extraClrSchemeLst/>
  <a:custClrLst>
    <a:custClr name="Grøn 1">
      <a:srgbClr val="4E5B31"/>
    </a:custClr>
    <a:custClr name="Grøn 2">
      <a:srgbClr val="789D4A"/>
    </a:custClr>
    <a:custClr name="Grøn 3">
      <a:srgbClr val="AEB862"/>
    </a:custClr>
    <a:custClr name="Grøn 4">
      <a:srgbClr val="EAE7B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Orange 1">
      <a:srgbClr val="D38235"/>
    </a:custClr>
    <a:custClr name="Orange 2">
      <a:srgbClr val="E0A526"/>
    </a:custClr>
    <a:custClr name="Orange 3">
      <a:srgbClr val="EED484"/>
    </a:custClr>
    <a:custClr name="Orange 4">
      <a:srgbClr val="FCF0C4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ød 1">
      <a:srgbClr val="862633"/>
    </a:custClr>
    <a:custClr name="Rød 2">
      <a:srgbClr val="D05A57"/>
    </a:custClr>
    <a:custClr name="Rød 3">
      <a:srgbClr val="E1BBB4"/>
    </a:custClr>
    <a:custClr name="Rød 4">
      <a:srgbClr val="F4E2DE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Brun 1">
      <a:srgbClr val="473729"/>
    </a:custClr>
    <a:custClr name="Brun 2">
      <a:srgbClr val="946037"/>
    </a:custClr>
    <a:custClr name="Brun 3">
      <a:srgbClr val="DDCBA4"/>
    </a:custClr>
    <a:custClr name="Brun 4">
      <a:srgbClr val="EFE5D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ort">
      <a:srgbClr val="000000"/>
    </a:custClr>
    <a:custClr name="Hvid">
      <a:srgbClr val="FFFFFF"/>
    </a:custClr>
  </a:custClrLst>
  <a:extLst>
    <a:ext uri="{05A4C25C-085E-4340-85A3-A5531E510DB2}">
      <thm15:themeFamily xmlns:thm15="http://schemas.microsoft.com/office/thememl/2012/main" name="SDU widescreen.potx" id="{1C4F8E8D-0334-4267-96F7-9CAC143C1229}" vid="{6887ADA9-E5D5-4F4B-ACE2-4324069191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Grøn 1">
      <a:srgbClr val="4E5B31"/>
    </a:custClr>
    <a:custClr name="Grøn 2">
      <a:srgbClr val="789D4A"/>
    </a:custClr>
    <a:custClr name="Grøn 3">
      <a:srgbClr val="AEB862"/>
    </a:custClr>
    <a:custClr name="Grøn 4">
      <a:srgbClr val="EAE7B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Orange 1">
      <a:srgbClr val="D38235"/>
    </a:custClr>
    <a:custClr name="Orange 2">
      <a:srgbClr val="E0A526"/>
    </a:custClr>
    <a:custClr name="Orange 3">
      <a:srgbClr val="EED484"/>
    </a:custClr>
    <a:custClr name="Orange 4">
      <a:srgbClr val="FCF0C4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ød 1">
      <a:srgbClr val="862633"/>
    </a:custClr>
    <a:custClr name="Rød 2">
      <a:srgbClr val="D05A57"/>
    </a:custClr>
    <a:custClr name="Rød 3">
      <a:srgbClr val="E1BBB4"/>
    </a:custClr>
    <a:custClr name="Rød 4">
      <a:srgbClr val="F4E2DE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Brun 1">
      <a:srgbClr val="473729"/>
    </a:custClr>
    <a:custClr name="Brun 2">
      <a:srgbClr val="946037"/>
    </a:custClr>
    <a:custClr name="Brun 3">
      <a:srgbClr val="DDCBA4"/>
    </a:custClr>
    <a:custClr name="Brun 4">
      <a:srgbClr val="EFE5D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ort">
      <a:srgbClr val="000000"/>
    </a:custClr>
    <a:custClr name="Hvid">
      <a:srgbClr val="FFFFFF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FormConfiguration><![CDATA[{"formFields":[],"formDataEntries":[]}]]></TemplafyFormConfiguration>
</file>

<file path=customXml/item2.xml><?xml version="1.0" encoding="utf-8"?>
<TemplafyTemplateConfiguration><![CDATA[{"elementsMetadata":[],"transformationConfigurations":[],"templateName":"blank","templateDescription":"","enableDocumentContentUpdater":false,"version":"2.0"}]]></TemplafyTemplateConfiguration>
</file>

<file path=customXml/item3.xml><?xml version="1.0" encoding="utf-8"?>
<TemplafySlideTemplateConfiguration><![CDATA[{"slideVersion":1,"isValidatorEnabled":false,"isLocked":false,"elementsMetadata":[],"slideId":"637926266035515761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8A405656-6C4F-4C73-958C-1744EC0D04F1}">
  <ds:schemaRefs/>
</ds:datastoreItem>
</file>

<file path=customXml/itemProps2.xml><?xml version="1.0" encoding="utf-8"?>
<ds:datastoreItem xmlns:ds="http://schemas.openxmlformats.org/officeDocument/2006/customXml" ds:itemID="{E3874ABC-2065-4A7D-A58C-B9BA277BFB16}">
  <ds:schemaRefs/>
</ds:datastoreItem>
</file>

<file path=customXml/itemProps3.xml><?xml version="1.0" encoding="utf-8"?>
<ds:datastoreItem xmlns:ds="http://schemas.openxmlformats.org/officeDocument/2006/customXml" ds:itemID="{BAE0BCB8-EE3A-4095-9541-C1F1A3784F92}">
  <ds:schemaRefs/>
</ds:datastoreItem>
</file>

<file path=customXml/itemProps4.xml><?xml version="1.0" encoding="utf-8"?>
<ds:datastoreItem xmlns:ds="http://schemas.openxmlformats.org/officeDocument/2006/customXml" ds:itemID="{36DF640F-FDA4-4DAC-9AC0-9A12226415D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SDU widescreen dateA</Template>
  <TotalTime>0</TotalTime>
  <Words>1668</Words>
  <Application>Microsoft Office PowerPoint</Application>
  <PresentationFormat>Widescreen</PresentationFormat>
  <Paragraphs>199</Paragraphs>
  <Slides>23</Slides>
  <Notes>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6" baseType="lpstr">
      <vt:lpstr>Arial</vt:lpstr>
      <vt:lpstr>Wingdings</vt:lpstr>
      <vt:lpstr>Blank</vt:lpstr>
      <vt:lpstr>AI502  </vt:lpstr>
      <vt:lpstr>WHOs målsætninger</vt:lpstr>
      <vt:lpstr>De tre hovedområder </vt:lpstr>
      <vt:lpstr>Biomedicinsk forskning ”Omiske data”</vt:lpstr>
      <vt:lpstr>AI med input af omiske data: Etiske dilemmaer</vt:lpstr>
      <vt:lpstr>PowerPoint-præsentation</vt:lpstr>
      <vt:lpstr>AI i patientpleje</vt:lpstr>
      <vt:lpstr>Et vigtigt begreb: Den etiske flaskehals (ethical bottleneck, B&amp;V 709)</vt:lpstr>
      <vt:lpstr>En etisk flaskehals i AI-drevet patientpleje</vt:lpstr>
      <vt:lpstr>AI i patientpleje  Etiske dilemmaer</vt:lpstr>
      <vt:lpstr>PowerPoint-præsentation</vt:lpstr>
      <vt:lpstr>AI i folkesundhed</vt:lpstr>
      <vt:lpstr>AI i folkesundhed  Etiske dilemmaer</vt:lpstr>
      <vt:lpstr>PowerPoint-præsentation</vt:lpstr>
      <vt:lpstr>AFIRRM – et ideal for implementering af AI (Blasimme&amp;Vayena 2021, 714-5)</vt:lpstr>
      <vt:lpstr>Autonome våbensystemer –  potentielle anvendelsesområder </vt:lpstr>
      <vt:lpstr>Tre hovedargumenter mod  Autonome Våbensystemer</vt:lpstr>
      <vt:lpstr>Scholz &amp; Galliott’s  ”Minimalist version of ethical AI”  </vt:lpstr>
      <vt:lpstr>Argumenter for Scholz og Galliotts minimalisme</vt:lpstr>
      <vt:lpstr>Indvendinger mod Scholz og Galliotts minimalisme</vt:lpstr>
      <vt:lpstr>Scholz og Galliotts minimalisme vs. de tre hovedindvendinger fra Stop Killer Robots </vt:lpstr>
      <vt:lpstr>PowerPoint-præsentation</vt:lpstr>
      <vt:lpstr>Næste gang: Overvågning, AI og etik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2024-09-02T10:36:22Z</dcterms:created>
  <dcterms:modified xsi:type="dcterms:W3CDTF">2025-09-19T10:09:26Z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2022-07-05T14:03:23</vt:lpwstr>
  </property>
  <property fmtid="{D5CDD505-2E9C-101B-9397-08002B2CF9AE}" pid="3" name="TemplafyTenantId">
    <vt:lpwstr>sdu</vt:lpwstr>
  </property>
  <property fmtid="{D5CDD505-2E9C-101B-9397-08002B2CF9AE}" pid="4" name="TemplafyTemplateId">
    <vt:lpwstr>637926266032732715</vt:lpwstr>
  </property>
  <property fmtid="{D5CDD505-2E9C-101B-9397-08002B2CF9AE}" pid="5" name="TemplafyUserProfileId">
    <vt:lpwstr>637830418560774918</vt:lpwstr>
  </property>
  <property fmtid="{D5CDD505-2E9C-101B-9397-08002B2CF9AE}" pid="6" name="TemplafyLanguageCode">
    <vt:lpwstr>en-GB</vt:lpwstr>
  </property>
  <property fmtid="{D5CDD505-2E9C-101B-9397-08002B2CF9AE}" pid="7" name="TemplafyFromBlank">
    <vt:bool>true</vt:bool>
  </property>
</Properties>
</file>